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9459C22-7173-4210-B56D-D459E6AB53E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제목 없는 구역" id="{F9604EE6-9235-4FF2-9249-9C5C8F35E6F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4"/>
    <p:restoredTop sz="94693"/>
  </p:normalViewPr>
  <p:slideViewPr>
    <p:cSldViewPr>
      <p:cViewPr varScale="1">
        <p:scale>
          <a:sx n="116" d="100"/>
          <a:sy n="116" d="100"/>
        </p:scale>
        <p:origin x="1938" y="108"/>
      </p:cViewPr>
      <p:guideLst>
        <p:guide orient="horz" pos="2159"/>
        <p:guide pos="2879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-228"/>
    </p:cViewPr>
  </p:sorterViewPr>
  <p:notesViewPr>
    <p:cSldViewPr>
      <p:cViewPr varScale="1">
        <p:scale>
          <a:sx n="138" d="100"/>
          <a:sy n="138" d="100"/>
        </p:scale>
        <p:origin x="3606" y="144"/>
      </p:cViewPr>
      <p:guideLst>
        <p:guide orient="horz" pos="2874"/>
        <p:guide pos="215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E6ECE1B-7726-44AB-B68E-C11CE166C321}" type="datetime1">
              <a:rPr lang="ko-KR" altLang="en-US"/>
              <a:pPr lvl="0">
                <a:defRPr lang="ko-KR" altLang="en-US"/>
              </a:pPr>
              <a:t>2016-12-21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D3ECAE5-0202-457F-B7B5-C12BC9B75F7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782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F2E0B50-12A7-4706-9B6D-E5E8A50018B8}" type="datetime1">
              <a:rPr lang="ko-KR" altLang="en-US"/>
              <a:pPr lvl="0">
                <a:defRPr lang="ko-KR" altLang="en-US"/>
              </a:pPr>
              <a:t>2016-12-21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7066DB7-65CD-4CC6-B354-EFC016D177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955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7066DB7-65CD-4CC6-B354-EFC016D177D4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25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emf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3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38.png"/><Relationship Id="rId4" Type="http://schemas.openxmlformats.org/officeDocument/2006/relationships/image" Target="../media/image55.png"/><Relationship Id="rId9" Type="http://schemas.openxmlformats.org/officeDocument/2006/relationships/image" Target="../media/image6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38.png"/><Relationship Id="rId4" Type="http://schemas.openxmlformats.org/officeDocument/2006/relationships/image" Target="../media/image55.png"/><Relationship Id="rId9" Type="http://schemas.openxmlformats.org/officeDocument/2006/relationships/image" Target="../media/image67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3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38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37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38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부제목 2"/>
          <p:cNvSpPr>
            <a:spLocks noGrp="1"/>
          </p:cNvSpPr>
          <p:nvPr>
            <p:ph type="subTitle" idx="1"/>
          </p:nvPr>
        </p:nvSpPr>
        <p:spPr>
          <a:xfrm>
            <a:off x="1970058" y="3529068"/>
            <a:ext cx="6848195" cy="369332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0" lvl="0" algn="ctr"/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" y="-7828"/>
            <a:ext cx="2550066" cy="44422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6"/>
          <a:stretch/>
        </p:blipFill>
        <p:spPr>
          <a:xfrm>
            <a:off x="0" y="1167"/>
            <a:ext cx="4788024" cy="24431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6"/>
          <a:stretch/>
        </p:blipFill>
        <p:spPr>
          <a:xfrm>
            <a:off x="-36512" y="1548475"/>
            <a:ext cx="3147934" cy="38644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00" y="2719050"/>
            <a:ext cx="891422" cy="891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58" y="3176240"/>
            <a:ext cx="783874" cy="78387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97" y="4158334"/>
            <a:ext cx="600800" cy="6008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60" y="2030949"/>
            <a:ext cx="755748" cy="7631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6" y="1639367"/>
            <a:ext cx="640234" cy="64023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09" y="3255796"/>
            <a:ext cx="291690" cy="2936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9" y="4229350"/>
            <a:ext cx="782856" cy="78285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1" y="1020769"/>
            <a:ext cx="115468" cy="11546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9" y="5262689"/>
            <a:ext cx="150202" cy="15020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97" y="4940423"/>
            <a:ext cx="273094" cy="27309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1" y="568128"/>
            <a:ext cx="166492" cy="16649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54" y="922446"/>
            <a:ext cx="302472" cy="29725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907" y="4432554"/>
            <a:ext cx="357454" cy="30546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3" y="1814847"/>
            <a:ext cx="403011" cy="30225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18" y="4241932"/>
            <a:ext cx="267736" cy="42073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7" y="4414050"/>
            <a:ext cx="388856" cy="42710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1" y="2976246"/>
            <a:ext cx="521854" cy="41425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94" y="2166860"/>
            <a:ext cx="484474" cy="484474"/>
          </a:xfrm>
          <a:prstGeom prst="rect">
            <a:avLst/>
          </a:prstGeom>
        </p:spPr>
      </p:pic>
      <p:sp>
        <p:nvSpPr>
          <p:cNvPr id="20" name="제목 1"/>
          <p:cNvSpPr>
            <a:spLocks noGrp="1"/>
          </p:cNvSpPr>
          <p:nvPr>
            <p:ph type="ctrTitle"/>
          </p:nvPr>
        </p:nvSpPr>
        <p:spPr>
          <a:xfrm>
            <a:off x="1979712" y="2066590"/>
            <a:ext cx="6838209" cy="818159"/>
          </a:xfr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26" y="5412890"/>
            <a:ext cx="6455080" cy="1455827"/>
          </a:xfrm>
          <a:prstGeom prst="rect">
            <a:avLst/>
          </a:prstGeom>
        </p:spPr>
      </p:pic>
      <p:sp>
        <p:nvSpPr>
          <p:cNvPr id="32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69" y="6309320"/>
            <a:ext cx="699299" cy="2028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51" y="283083"/>
            <a:ext cx="1052900" cy="908720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751733" y="246397"/>
            <a:ext cx="1405632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www.kisdi.re.kr</a:t>
            </a:r>
          </a:p>
          <a:p>
            <a:pPr algn="r"/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m.kisdi.re.kr</a:t>
            </a:r>
          </a:p>
          <a:p>
            <a:pPr algn="r"/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42" name="그림 41"/>
          <p:cNvPicPr>
            <a:picLocks noChangeAspect="1"/>
          </p:cNvPicPr>
          <p:nvPr userDrawn="1"/>
        </p:nvPicPr>
        <p:blipFill>
          <a:blip r:embed="rId26">
            <a:biLevel thresh="25000"/>
          </a:blip>
          <a:stretch>
            <a:fillRect/>
          </a:stretch>
        </p:blipFill>
        <p:spPr>
          <a:xfrm>
            <a:off x="1306239" y="3259583"/>
            <a:ext cx="530013" cy="48630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1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74"/>
            <a:ext cx="8337234" cy="32017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22435" y="207755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646"/>
            <a:ext cx="9144000" cy="5332095"/>
          </a:xfrm>
          <a:prstGeom prst="rect">
            <a:avLst/>
          </a:prstGeom>
        </p:spPr>
      </p:pic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91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74"/>
            <a:ext cx="8337234" cy="32017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22435" y="207755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40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1052537"/>
            <a:ext cx="9144000" cy="5805487"/>
          </a:xfrm>
          <a:prstGeom prst="rect">
            <a:avLst/>
          </a:prstGeom>
          <a:gradFill flip="none" rotWithShape="1">
            <a:gsLst>
              <a:gs pos="8000">
                <a:srgbClr val="ECECEC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74"/>
            <a:ext cx="8337234" cy="3201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2435" y="207755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53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46"/>
          <a:stretch/>
        </p:blipFill>
        <p:spPr>
          <a:xfrm flipH="1">
            <a:off x="98" y="-24"/>
            <a:ext cx="9144000" cy="37387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74"/>
            <a:ext cx="8337234" cy="3201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22435" y="207755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4688170"/>
            <a:ext cx="2911053" cy="2168065"/>
          </a:xfrm>
          <a:prstGeom prst="rect">
            <a:avLst/>
          </a:prstGeom>
        </p:spPr>
      </p:pic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46"/>
          <a:stretch/>
        </p:blipFill>
        <p:spPr>
          <a:xfrm flipH="1">
            <a:off x="98" y="-24"/>
            <a:ext cx="9144000" cy="37387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74"/>
            <a:ext cx="8337234" cy="3201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22435" y="207755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243" r="8163"/>
          <a:stretch/>
        </p:blipFill>
        <p:spPr>
          <a:xfrm>
            <a:off x="0" y="1613640"/>
            <a:ext cx="6660232" cy="5254960"/>
          </a:xfrm>
          <a:custGeom>
            <a:avLst/>
            <a:gdLst>
              <a:gd name="connsiteX0" fmla="*/ 0 w 7707422"/>
              <a:gd name="connsiteY0" fmla="*/ 0 h 6081199"/>
              <a:gd name="connsiteX1" fmla="*/ 127000 w 7707422"/>
              <a:gd name="connsiteY1" fmla="*/ 101600 h 6081199"/>
              <a:gd name="connsiteX2" fmla="*/ 6104467 w 7707422"/>
              <a:gd name="connsiteY2" fmla="*/ 3496733 h 6081199"/>
              <a:gd name="connsiteX3" fmla="*/ 6316133 w 7707422"/>
              <a:gd name="connsiteY3" fmla="*/ 4639733 h 6081199"/>
              <a:gd name="connsiteX4" fmla="*/ 6392333 w 7707422"/>
              <a:gd name="connsiteY4" fmla="*/ 4614333 h 6081199"/>
              <a:gd name="connsiteX5" fmla="*/ 7484533 w 7707422"/>
              <a:gd name="connsiteY5" fmla="*/ 5173133 h 6081199"/>
              <a:gd name="connsiteX6" fmla="*/ 7707422 w 7707422"/>
              <a:gd name="connsiteY6" fmla="*/ 6081199 h 6081199"/>
              <a:gd name="connsiteX7" fmla="*/ 2425532 w 7707422"/>
              <a:gd name="connsiteY7" fmla="*/ 6081199 h 6081199"/>
              <a:gd name="connsiteX8" fmla="*/ 16933 w 7707422"/>
              <a:gd name="connsiteY8" fmla="*/ 6070600 h 6081199"/>
              <a:gd name="connsiteX9" fmla="*/ 0 w 7707422"/>
              <a:gd name="connsiteY9" fmla="*/ 0 h 60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07422" h="6081199">
                <a:moveTo>
                  <a:pt x="0" y="0"/>
                </a:moveTo>
                <a:lnTo>
                  <a:pt x="127000" y="101600"/>
                </a:lnTo>
                <a:lnTo>
                  <a:pt x="6104467" y="3496733"/>
                </a:lnTo>
                <a:lnTo>
                  <a:pt x="6316133" y="4639733"/>
                </a:lnTo>
                <a:lnTo>
                  <a:pt x="6392333" y="4614333"/>
                </a:lnTo>
                <a:lnTo>
                  <a:pt x="7484533" y="5173133"/>
                </a:lnTo>
                <a:lnTo>
                  <a:pt x="7707422" y="6081199"/>
                </a:lnTo>
                <a:lnTo>
                  <a:pt x="2425532" y="6081199"/>
                </a:lnTo>
                <a:lnTo>
                  <a:pt x="16933" y="6070600"/>
                </a:lnTo>
                <a:cubicBezTo>
                  <a:pt x="11289" y="4049889"/>
                  <a:pt x="5644" y="2029178"/>
                  <a:pt x="0" y="0"/>
                </a:cubicBezTo>
                <a:close/>
              </a:path>
            </a:pathLst>
          </a:cu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37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1071546"/>
            <a:ext cx="9142857" cy="5786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74"/>
            <a:ext cx="8337234" cy="3201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2435" y="207755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95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353055"/>
            <a:ext cx="8229600" cy="891274"/>
          </a:xfrm>
          <a:ln w="952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01" y="1484784"/>
            <a:ext cx="3537999" cy="2445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89" y="1578251"/>
            <a:ext cx="222541" cy="2225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00" y="3115380"/>
            <a:ext cx="368783" cy="3687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02" y="1993188"/>
            <a:ext cx="305520" cy="3055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84" y="2141285"/>
            <a:ext cx="486530" cy="4865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90" y="2276872"/>
            <a:ext cx="642116" cy="6421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10" y="3173104"/>
            <a:ext cx="356845" cy="3626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931" y="2880735"/>
            <a:ext cx="362424" cy="3687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81" y="2627815"/>
            <a:ext cx="218500" cy="22512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10" y="2064011"/>
            <a:ext cx="228445" cy="22844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2" y="1080857"/>
            <a:ext cx="69942" cy="763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10" y="1993188"/>
            <a:ext cx="69942" cy="763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22" y="1417699"/>
            <a:ext cx="152600" cy="152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72" y="2405633"/>
            <a:ext cx="133525" cy="13988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09" y="2218829"/>
            <a:ext cx="320523" cy="32668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28" y="3240419"/>
            <a:ext cx="215736" cy="22806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32" y="2918988"/>
            <a:ext cx="184916" cy="2835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90" y="2064011"/>
            <a:ext cx="221902" cy="17259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48" y="2441410"/>
            <a:ext cx="406818" cy="32668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14" y="3187627"/>
            <a:ext cx="256447" cy="2038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42" y="2573498"/>
            <a:ext cx="201864" cy="22429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21" y="2351938"/>
            <a:ext cx="245289" cy="2138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78" y="2801177"/>
            <a:ext cx="356455" cy="3564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1505"/>
            <a:ext cx="9144000" cy="1171575"/>
          </a:xfrm>
          <a:prstGeom prst="rect">
            <a:avLst/>
          </a:prstGeom>
        </p:spPr>
      </p:pic>
      <p:sp>
        <p:nvSpPr>
          <p:cNvPr id="3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06083"/>
            <a:ext cx="1497675" cy="161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0"/>
            <a:ext cx="2574322" cy="25680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07" y="548079"/>
            <a:ext cx="225799" cy="2257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14632"/>
            <a:ext cx="541894" cy="54189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1" y="1618208"/>
            <a:ext cx="360040" cy="36004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33" y="1798228"/>
            <a:ext cx="191383" cy="18606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64" y="822903"/>
            <a:ext cx="375191" cy="38177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96" y="404664"/>
            <a:ext cx="123092" cy="12801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74" y="267387"/>
            <a:ext cx="77242" cy="7209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87" y="1250201"/>
            <a:ext cx="354989" cy="27075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08920"/>
            <a:ext cx="258721" cy="2587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9" y="1689926"/>
            <a:ext cx="180503" cy="216604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543481" y="674627"/>
            <a:ext cx="6336705" cy="710952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4000" b="1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91650"/>
            <a:ext cx="9144000" cy="1171575"/>
          </a:xfrm>
          <a:prstGeom prst="rect">
            <a:avLst/>
          </a:prstGeom>
        </p:spPr>
      </p:pic>
      <p:sp>
        <p:nvSpPr>
          <p:cNvPr id="2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06083"/>
            <a:ext cx="1497675" cy="161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08389"/>
            <a:ext cx="6732236" cy="174599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371226" y="2324325"/>
            <a:ext cx="8401550" cy="87954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 smtClean="0"/>
              <a:t>마스터제목  스타일 편집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30"/>
          <a:stretch/>
        </p:blipFill>
        <p:spPr>
          <a:xfrm>
            <a:off x="4739981" y="4146591"/>
            <a:ext cx="4406664" cy="27114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2" y="1"/>
            <a:ext cx="2819369" cy="14127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49" y="4955896"/>
            <a:ext cx="894440" cy="8944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553" y="5109571"/>
            <a:ext cx="293545" cy="29354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877272"/>
            <a:ext cx="600849" cy="6008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20" y="706389"/>
            <a:ext cx="458663" cy="4586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096" y="3997563"/>
            <a:ext cx="192639" cy="19263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76" y="419802"/>
            <a:ext cx="133012" cy="12842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95404"/>
            <a:ext cx="215572" cy="2109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14" y="4857306"/>
            <a:ext cx="399037" cy="39903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26" y="557294"/>
            <a:ext cx="222719" cy="22577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2" y="1196752"/>
            <a:ext cx="151359" cy="15135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2656"/>
            <a:ext cx="151359" cy="1513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16" y="5268004"/>
            <a:ext cx="151359" cy="151359"/>
          </a:xfrm>
          <a:prstGeom prst="rect">
            <a:avLst/>
          </a:prstGeom>
        </p:spPr>
      </p:pic>
      <p:sp>
        <p:nvSpPr>
          <p:cNvPr id="19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06083"/>
            <a:ext cx="1497675" cy="161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827584" y="1700808"/>
            <a:ext cx="7488832" cy="45259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22435" y="207755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74"/>
            <a:ext cx="8337234" cy="32017"/>
          </a:xfrm>
          <a:prstGeom prst="rect">
            <a:avLst/>
          </a:prstGeom>
        </p:spPr>
      </p:pic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337234" cy="8582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827584" y="1700808"/>
            <a:ext cx="7488832" cy="45259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23528" y="44624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86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22435" y="207755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74"/>
            <a:ext cx="8337234" cy="32017"/>
          </a:xfrm>
          <a:prstGeom prst="rect">
            <a:avLst/>
          </a:prstGeom>
        </p:spPr>
      </p:pic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22435" y="207755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74"/>
            <a:ext cx="8337234" cy="320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3196"/>
            <a:ext cx="9144000" cy="2691765"/>
          </a:xfrm>
          <a:prstGeom prst="rect">
            <a:avLst/>
          </a:prstGeom>
        </p:spPr>
      </p:pic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54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74"/>
            <a:ext cx="8337234" cy="320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5034"/>
            <a:ext cx="9143999" cy="5522966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22435" y="207755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37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0"/>
            <a:ext cx="2659485" cy="10637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76" y="498730"/>
            <a:ext cx="137087" cy="1370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23" y="276149"/>
            <a:ext cx="164218" cy="164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4" y="267812"/>
            <a:ext cx="98560" cy="985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3" y="244560"/>
            <a:ext cx="142570" cy="1425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74"/>
            <a:ext cx="8337234" cy="32017"/>
          </a:xfrm>
          <a:prstGeom prst="rect">
            <a:avLst/>
          </a:prstGeom>
        </p:spPr>
      </p:pic>
      <p:pic>
        <p:nvPicPr>
          <p:cNvPr id="11" name="Picture 21" descr="메인 바닥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81"/>
          <a:stretch>
            <a:fillRect/>
          </a:stretch>
        </p:blipFill>
        <p:spPr bwMode="auto">
          <a:xfrm>
            <a:off x="794" y="4086249"/>
            <a:ext cx="9142412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22435" y="207755"/>
            <a:ext cx="6563072" cy="719036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6537644"/>
            <a:ext cx="1497675" cy="1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67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09200" y="64188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1346-B6B2-49B5-B221-63BC424B49D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  <p:sldLayoutId id="2147483668" r:id="rId5"/>
    <p:sldLayoutId id="2147483656" r:id="rId6"/>
    <p:sldLayoutId id="2147483658" r:id="rId7"/>
    <p:sldLayoutId id="2147483659" r:id="rId8"/>
    <p:sldLayoutId id="2147483660" r:id="rId9"/>
    <p:sldLayoutId id="2147483664" r:id="rId10"/>
    <p:sldLayoutId id="2147483665" r:id="rId11"/>
    <p:sldLayoutId id="2147483661" r:id="rId12"/>
    <p:sldLayoutId id="2147483662" r:id="rId13"/>
    <p:sldLayoutId id="2147483667" r:id="rId14"/>
    <p:sldLayoutId id="2147483663" r:id="rId15"/>
    <p:sldLayoutId id="2147483657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36602" y="4226579"/>
            <a:ext cx="3167766" cy="7865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defRPr/>
            </a:pPr>
            <a:r>
              <a:rPr lang="ko-KR" altLang="en-US" sz="2400" b="1">
                <a:ln w="3175">
                  <a:solidFill>
                    <a:schemeClr val="accent1">
                      <a:lumMod val="20000"/>
                      <a:lumOff val="8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  <a:cs typeface="+mj-cs"/>
              </a:rPr>
              <a:t>방송미디어연구실  </a:t>
            </a:r>
          </a:p>
          <a:p>
            <a:pPr algn="r">
              <a:defRPr/>
            </a:pPr>
            <a:r>
              <a:rPr lang="ko-KR" altLang="en-US" sz="2400" b="1">
                <a:ln w="3175">
                  <a:solidFill>
                    <a:schemeClr val="accent1">
                      <a:lumMod val="20000"/>
                      <a:lumOff val="8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  <a:cs typeface="+mj-cs"/>
              </a:rPr>
              <a:t>김태오 연구위원 </a:t>
            </a:r>
            <a:endParaRPr lang="en-US" altLang="ko-KR" sz="2400" b="1">
              <a:ln w="3175">
                <a:solidFill>
                  <a:schemeClr val="accent1">
                    <a:lumMod val="20000"/>
                    <a:lumOff val="8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  <a:cs typeface="+mj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26351" y="283083"/>
            <a:ext cx="1052900" cy="9087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51733" y="246397"/>
            <a:ext cx="1405632" cy="64633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r">
              <a:defRPr/>
            </a:pPr>
            <a:r>
              <a:rPr lang="en-US" altLang="ko-KR" sz="1200" b="1">
                <a:solidFill>
                  <a:schemeClr val="bg2">
                    <a:lumMod val="25000"/>
                  </a:schemeClr>
                </a:solidFill>
                <a:latin typeface="나눔바른고딕"/>
                <a:ea typeface="나눔바른고딕"/>
                <a:cs typeface="+mj-cs"/>
              </a:rPr>
              <a:t>www.kisdi.re.kr</a:t>
            </a:r>
          </a:p>
          <a:p>
            <a:pPr algn="r">
              <a:defRPr/>
            </a:pPr>
            <a:r>
              <a:rPr lang="en-US" altLang="ko-KR" sz="1200" b="1">
                <a:solidFill>
                  <a:schemeClr val="bg2">
                    <a:lumMod val="25000"/>
                  </a:schemeClr>
                </a:solidFill>
                <a:latin typeface="나눔바른고딕"/>
                <a:ea typeface="나눔바른고딕"/>
                <a:cs typeface="+mj-cs"/>
              </a:rPr>
              <a:t>m.kisdi.re.kr</a:t>
            </a:r>
          </a:p>
          <a:p>
            <a:pPr algn="r">
              <a:defRPr/>
            </a:pPr>
            <a:endParaRPr lang="en-US" altLang="ko-KR" sz="1200" b="1">
              <a:solidFill>
                <a:schemeClr val="bg2">
                  <a:lumMod val="25000"/>
                </a:schemeClr>
              </a:solidFill>
              <a:latin typeface="나눔바른고딕"/>
              <a:ea typeface="나눔바른고딕"/>
              <a:cs typeface="+mj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tretch>
            <a:fillRect/>
          </a:stretch>
        </p:blipFill>
        <p:spPr>
          <a:xfrm>
            <a:off x="8105069" y="6309320"/>
            <a:ext cx="699299" cy="2028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유료방송 채널거래와 </a:t>
            </a:r>
          </a:p>
          <a:p>
            <a:pPr lvl="0">
              <a:defRPr/>
            </a:pPr>
            <a:r>
              <a:rPr lang="ko-KR" altLang="en-US"/>
              <a:t>사후규제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b">
            <a:normAutofit fontScale="90000"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2. (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방송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채널 거래에 대한 </a:t>
            </a: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사후규제의 유형화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27584" y="1232756"/>
            <a:ext cx="7488832" cy="5436604"/>
          </a:xfrm>
        </p:spPr>
        <p:txBody>
          <a:bodyPr>
            <a:normAutofit fontScale="85000" lnSpcReduction="20000"/>
          </a:bodyPr>
          <a:lstStyle/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/>
              <a:t>적용 법제에 따른 사후규제 유형화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방송법에 따른 금지행위 규제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공정거래법에 따른 </a:t>
            </a:r>
            <a:r>
              <a:rPr lang="ko-KR" altLang="en-US" dirty="0" err="1"/>
              <a:t>시지남용</a:t>
            </a:r>
            <a:r>
              <a:rPr lang="en-US" altLang="ko-KR" dirty="0"/>
              <a:t>,</a:t>
            </a:r>
            <a:r>
              <a:rPr lang="ko-KR" altLang="en-US" dirty="0"/>
              <a:t> 부당공동행위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불공정거래행위</a:t>
            </a:r>
            <a:endParaRPr lang="en-US" altLang="ko-KR" dirty="0" smtClean="0"/>
          </a:p>
          <a:p>
            <a:pPr marL="742950" lvl="1" indent="-342900" algn="just">
              <a:defRPr lang="ko-KR" altLang="en-US"/>
            </a:pPr>
            <a:endParaRPr lang="ko-KR" altLang="en-US" dirty="0"/>
          </a:p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/>
              <a:t>거래주체에 따른 사후규제 유형화</a:t>
            </a:r>
          </a:p>
          <a:p>
            <a:pPr marL="742950" lvl="1" indent="-342900" algn="just">
              <a:defRPr lang="ko-KR" altLang="en-US"/>
            </a:pPr>
            <a:r>
              <a:rPr lang="ko-KR" altLang="en-US" spc="-150" dirty="0" smtClean="0"/>
              <a:t>방송채널 공급자</a:t>
            </a:r>
            <a:r>
              <a:rPr lang="en-US" altLang="ko-KR" spc="-150" dirty="0" smtClean="0"/>
              <a:t>(</a:t>
            </a:r>
            <a:r>
              <a:rPr lang="ko-KR" altLang="en-US" spc="-150" dirty="0" smtClean="0"/>
              <a:t>채널 수요자</a:t>
            </a:r>
            <a:r>
              <a:rPr lang="en-US" altLang="ko-KR" spc="-150" dirty="0" smtClean="0"/>
              <a:t>)</a:t>
            </a:r>
            <a:r>
              <a:rPr lang="ko-KR" altLang="en-US" spc="-150" dirty="0" smtClean="0"/>
              <a:t>에 </a:t>
            </a:r>
            <a:r>
              <a:rPr lang="ko-KR" altLang="en-US" spc="-150" dirty="0"/>
              <a:t>대한 규제</a:t>
            </a:r>
            <a:r>
              <a:rPr lang="en-US" altLang="ko-KR" spc="-150" dirty="0"/>
              <a:t>(PP, </a:t>
            </a:r>
            <a:r>
              <a:rPr lang="ko-KR" altLang="en-US" spc="-150" dirty="0" err="1"/>
              <a:t>지상파</a:t>
            </a:r>
            <a:r>
              <a:rPr lang="en-US" altLang="ko-KR" spc="-150" dirty="0"/>
              <a:t>)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 smtClean="0"/>
              <a:t>방송채널 수요자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채널 공급자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ko-KR" altLang="en-US" dirty="0"/>
              <a:t>대한 규제</a:t>
            </a:r>
            <a:r>
              <a:rPr lang="en-US" altLang="ko-KR" dirty="0"/>
              <a:t>(</a:t>
            </a:r>
            <a:r>
              <a:rPr lang="ko-KR" altLang="en-US" dirty="0"/>
              <a:t>유료방송사업자</a:t>
            </a:r>
            <a:r>
              <a:rPr lang="en-US" altLang="ko-KR" dirty="0" smtClean="0"/>
              <a:t>)</a:t>
            </a:r>
          </a:p>
          <a:p>
            <a:pPr marL="742950" lvl="1" indent="-342900" algn="just">
              <a:defRPr lang="ko-KR" altLang="en-US"/>
            </a:pPr>
            <a:endParaRPr lang="en-US" altLang="ko-KR" dirty="0"/>
          </a:p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/>
              <a:t>규제내용에 따른 사후규제 유형화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협상절차</a:t>
            </a:r>
            <a:r>
              <a:rPr lang="en-US" altLang="ko-KR" dirty="0"/>
              <a:t>(</a:t>
            </a:r>
            <a:r>
              <a:rPr lang="ko-KR" altLang="en-US" dirty="0"/>
              <a:t>제공 </a:t>
            </a:r>
            <a:r>
              <a:rPr lang="en-US" altLang="ko-KR" dirty="0"/>
              <a:t>or </a:t>
            </a:r>
            <a:r>
              <a:rPr lang="ko-KR" altLang="en-US" dirty="0"/>
              <a:t>공급 거부</a:t>
            </a:r>
            <a:r>
              <a:rPr lang="en-US" altLang="ko-KR" dirty="0"/>
              <a:t>)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계약의 이행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계약의 내용</a:t>
            </a:r>
            <a:r>
              <a:rPr lang="en-US" altLang="ko-KR" dirty="0"/>
              <a:t>(</a:t>
            </a:r>
            <a:r>
              <a:rPr lang="ko-KR" altLang="en-US" dirty="0"/>
              <a:t>방송채널 제공 대가</a:t>
            </a:r>
            <a:r>
              <a:rPr lang="en-US" altLang="ko-KR" dirty="0"/>
              <a:t>,</a:t>
            </a:r>
            <a:r>
              <a:rPr lang="ko-KR" altLang="en-US" dirty="0"/>
              <a:t> 수익배분</a:t>
            </a:r>
            <a:r>
              <a:rPr lang="en-US" altLang="ko-KR" dirty="0"/>
              <a:t>)</a:t>
            </a:r>
          </a:p>
          <a:p>
            <a:pPr marL="456960" indent="-456960" algn="just">
              <a:buFont typeface="Wingdings"/>
              <a:buChar char="§"/>
              <a:defRPr lang="ko-KR" altLang="en-US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207755"/>
            <a:ext cx="9144000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2. </a:t>
            </a:r>
            <a:r>
              <a:rPr lang="ko-KR" altLang="en-US" dirty="0" smtClean="0"/>
              <a:t>사후규제의 유형화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분류기준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27584" y="1412776"/>
            <a:ext cx="7488832" cy="4813995"/>
          </a:xfrm>
        </p:spPr>
        <p:txBody>
          <a:bodyPr>
            <a:normAutofit fontScale="70000" lnSpcReduction="20000"/>
          </a:bodyPr>
          <a:lstStyle/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/>
              <a:t>방송법상 방송채널 공급자에 대한 </a:t>
            </a:r>
            <a:r>
              <a:rPr lang="ko-KR" altLang="en-US" dirty="0" smtClean="0"/>
              <a:t>사후규제</a:t>
            </a:r>
            <a:endParaRPr lang="ko-KR" altLang="en-US" dirty="0"/>
          </a:p>
          <a:p>
            <a:pPr lvl="1" algn="just">
              <a:defRPr lang="ko-KR" altLang="en-US"/>
            </a:pPr>
            <a:r>
              <a:rPr lang="ko-KR" altLang="en-US" dirty="0"/>
              <a:t>방송채널 보유 사업자</a:t>
            </a:r>
            <a:r>
              <a:rPr lang="en-US" altLang="ko-KR" dirty="0"/>
              <a:t>(PP, </a:t>
            </a:r>
            <a:r>
              <a:rPr lang="ko-KR" altLang="en-US" dirty="0" err="1"/>
              <a:t>지상파</a:t>
            </a:r>
            <a:r>
              <a:rPr lang="en-US" altLang="ko-KR" dirty="0"/>
              <a:t>)</a:t>
            </a:r>
            <a:r>
              <a:rPr lang="ko-KR" altLang="en-US" dirty="0"/>
              <a:t>의 방송채널</a:t>
            </a:r>
            <a:r>
              <a:rPr lang="en-US" altLang="ko-KR" dirty="0"/>
              <a:t>(</a:t>
            </a:r>
            <a:r>
              <a:rPr lang="ko-KR" altLang="en-US" dirty="0"/>
              <a:t>방송프로그램</a:t>
            </a:r>
            <a:r>
              <a:rPr lang="en-US" altLang="ko-KR" dirty="0"/>
              <a:t>)</a:t>
            </a:r>
            <a:r>
              <a:rPr lang="ko-KR" altLang="en-US" dirty="0"/>
              <a:t> 제공 </a:t>
            </a:r>
            <a:r>
              <a:rPr lang="ko-KR" altLang="en-US" dirty="0" err="1"/>
              <a:t>거부ㆍ중단ㆍ제한</a:t>
            </a:r>
            <a:endParaRPr lang="ko-KR" altLang="en-US" dirty="0"/>
          </a:p>
          <a:p>
            <a:pPr lvl="1" algn="just">
              <a:buNone/>
              <a:defRPr lang="ko-KR" altLang="en-US"/>
            </a:pPr>
            <a:r>
              <a:rPr lang="en-US" altLang="ko-KR" dirty="0"/>
              <a:t>※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가이드라인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PP</a:t>
            </a:r>
            <a:r>
              <a:rPr lang="ko-KR" altLang="en-US" dirty="0"/>
              <a:t>의 프로그램 제공 가이드라인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지상파방송</a:t>
            </a:r>
            <a:r>
              <a:rPr lang="ko-KR" altLang="en-US" dirty="0"/>
              <a:t> 재송신 협상 </a:t>
            </a:r>
            <a:r>
              <a:rPr lang="ko-KR" altLang="en-US" dirty="0" smtClean="0"/>
              <a:t>가이드라인</a:t>
            </a:r>
            <a:endParaRPr lang="en-US" altLang="ko-KR" dirty="0" smtClean="0"/>
          </a:p>
          <a:p>
            <a:pPr lvl="1" algn="just">
              <a:buNone/>
              <a:defRPr lang="ko-KR" altLang="en-US"/>
            </a:pPr>
            <a:endParaRPr lang="ko-KR" altLang="en-US" dirty="0"/>
          </a:p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/>
              <a:t>방송법상 방송채널 수요자에 대한 </a:t>
            </a:r>
            <a:r>
              <a:rPr lang="ko-KR" altLang="en-US" dirty="0" smtClean="0"/>
              <a:t>사후규제</a:t>
            </a:r>
            <a:endParaRPr lang="ko-KR" altLang="en-US" dirty="0"/>
          </a:p>
          <a:p>
            <a:pPr lvl="1" algn="just">
              <a:defRPr lang="ko-KR" altLang="en-US"/>
            </a:pPr>
            <a:r>
              <a:rPr lang="ko-KR" altLang="en-US" dirty="0"/>
              <a:t>유료방송사업자의 채널 제공 </a:t>
            </a:r>
            <a:r>
              <a:rPr lang="ko-KR" altLang="en-US" dirty="0" err="1"/>
              <a:t>거부ㆍ중단ㆍ제한</a:t>
            </a:r>
            <a:endParaRPr lang="ko-KR" altLang="en-US" dirty="0"/>
          </a:p>
          <a:p>
            <a:pPr lvl="1" algn="just">
              <a:defRPr lang="ko-KR" altLang="en-US"/>
            </a:pPr>
            <a:r>
              <a:rPr lang="ko-KR" altLang="en-US" dirty="0"/>
              <a:t>유료방송사업자의 채널편성 변경</a:t>
            </a:r>
          </a:p>
          <a:p>
            <a:pPr lvl="1" algn="just">
              <a:defRPr lang="ko-KR" altLang="en-US"/>
            </a:pPr>
            <a:r>
              <a:rPr lang="ko-KR" altLang="en-US" dirty="0"/>
              <a:t>적정한 수익배분 </a:t>
            </a:r>
            <a:r>
              <a:rPr lang="ko-KR" altLang="en-US" dirty="0" err="1" smtClean="0"/>
              <a:t>거부ㆍ지연ㆍ제한</a:t>
            </a:r>
            <a:endParaRPr lang="ko-KR" altLang="en-US" dirty="0"/>
          </a:p>
          <a:p>
            <a:pPr lvl="1" algn="just">
              <a:buNone/>
              <a:defRPr lang="ko-KR" altLang="en-US"/>
            </a:pPr>
            <a:r>
              <a:rPr lang="ko-KR" altLang="en-US" dirty="0"/>
              <a:t>※ </a:t>
            </a:r>
            <a:r>
              <a:rPr lang="en-US" altLang="ko-KR" dirty="0"/>
              <a:t>(</a:t>
            </a:r>
            <a:r>
              <a:rPr lang="ko-KR" altLang="en-US" dirty="0"/>
              <a:t>가이드라인</a:t>
            </a:r>
            <a:r>
              <a:rPr lang="en-US" altLang="ko-KR" dirty="0"/>
              <a:t>)</a:t>
            </a:r>
            <a:r>
              <a:rPr lang="ko-KR" altLang="en-US" dirty="0"/>
              <a:t> 채널편성을 위한 </a:t>
            </a:r>
            <a:r>
              <a:rPr lang="en-US" altLang="ko-KR" dirty="0"/>
              <a:t>PP</a:t>
            </a:r>
            <a:r>
              <a:rPr lang="ko-KR" altLang="en-US" dirty="0"/>
              <a:t> 평가 및 프로그램 사용료 배분 가이드라인</a:t>
            </a:r>
            <a:r>
              <a:rPr lang="en-US" altLang="ko-KR" dirty="0"/>
              <a:t>(KCTA),</a:t>
            </a:r>
            <a:r>
              <a:rPr lang="ko-KR" altLang="en-US" dirty="0"/>
              <a:t> 유료방송시장 채널계약 절차 관련 가이드라인</a:t>
            </a:r>
            <a:r>
              <a:rPr lang="en-US" altLang="ko-KR" dirty="0"/>
              <a:t>,</a:t>
            </a:r>
            <a:r>
              <a:rPr lang="ko-KR" altLang="en-US" dirty="0"/>
              <a:t> 유료방송시장 유료방송사업자의 채널제공 및 프로그램 사용료 지급 관련 가이드라인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지상파방송</a:t>
            </a:r>
            <a:r>
              <a:rPr lang="ko-KR" altLang="en-US" dirty="0"/>
              <a:t> 재송신 협상 </a:t>
            </a:r>
            <a:r>
              <a:rPr lang="ko-KR" altLang="en-US" dirty="0" smtClean="0"/>
              <a:t>가이드라인</a:t>
            </a:r>
            <a:endParaRPr lang="en-US" altLang="ko-KR" dirty="0" smtClean="0"/>
          </a:p>
          <a:p>
            <a:pPr lvl="1" algn="just">
              <a:buNone/>
              <a:defRPr lang="ko-KR" altLang="en-US"/>
            </a:pPr>
            <a:endParaRPr lang="ko-KR" altLang="en-US" dirty="0"/>
          </a:p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/>
              <a:t>공정거래법상 </a:t>
            </a:r>
            <a:r>
              <a:rPr lang="ko-KR" altLang="en-US" dirty="0" smtClean="0"/>
              <a:t>사</a:t>
            </a:r>
            <a:r>
              <a:rPr lang="ko-KR" altLang="en-US" dirty="0" smtClean="0"/>
              <a:t>후</a:t>
            </a:r>
            <a:r>
              <a:rPr lang="ko-KR" altLang="en-US" dirty="0" smtClean="0"/>
              <a:t>규제</a:t>
            </a:r>
            <a:r>
              <a:rPr lang="en-US" altLang="ko-KR" dirty="0"/>
              <a:t>(</a:t>
            </a:r>
            <a:r>
              <a:rPr lang="ko-KR" altLang="en-US" dirty="0"/>
              <a:t>공급자</a:t>
            </a:r>
            <a:r>
              <a:rPr lang="en-US" altLang="ko-KR" dirty="0"/>
              <a:t>,</a:t>
            </a:r>
            <a:r>
              <a:rPr lang="ko-KR" altLang="en-US" dirty="0"/>
              <a:t> 수요자 공통</a:t>
            </a:r>
            <a:r>
              <a:rPr lang="en-US" altLang="ko-KR" dirty="0"/>
              <a:t>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1520" y="207755"/>
            <a:ext cx="9036496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2. </a:t>
            </a:r>
            <a:r>
              <a:rPr lang="ko-KR" altLang="en-US" dirty="0"/>
              <a:t>사후규제의 유형화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 법제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거래주체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제공 거부에 대한 </a:t>
            </a:r>
            <a:r>
              <a:rPr lang="ko-KR" altLang="en-US" dirty="0" smtClean="0"/>
              <a:t>사후규제</a:t>
            </a:r>
            <a:endParaRPr lang="ko-KR" altLang="en-US" dirty="0"/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정당한 사유 없이 </a:t>
            </a: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제공을 위한 계약 협상에 임하지 않는 행위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제공 여부</a:t>
            </a:r>
            <a:r>
              <a:rPr lang="en-US" altLang="ko-KR" dirty="0"/>
              <a:t>,</a:t>
            </a:r>
            <a:r>
              <a:rPr lang="ko-KR" altLang="en-US" dirty="0"/>
              <a:t> 거래 상대방 선택의 자유 등에 대한 완전한 권리를 인정해주기 힘든 현실</a:t>
            </a:r>
            <a:r>
              <a:rPr lang="en-US" altLang="ko-KR" dirty="0"/>
              <a:t>*</a:t>
            </a:r>
          </a:p>
          <a:p>
            <a:pPr marL="742950" lvl="1" indent="-342900" algn="just">
              <a:buNone/>
              <a:defRPr lang="ko-KR" altLang="en-US"/>
            </a:pPr>
            <a:r>
              <a:rPr lang="en-US" altLang="ko-KR" dirty="0"/>
              <a:t>※</a:t>
            </a:r>
            <a:r>
              <a:rPr lang="ko-KR" altLang="en-US" dirty="0"/>
              <a:t> 중요한 생산요소</a:t>
            </a:r>
            <a:r>
              <a:rPr lang="en-US" altLang="ko-KR" dirty="0"/>
              <a:t>,</a:t>
            </a:r>
            <a:r>
              <a:rPr lang="ko-KR" altLang="en-US" dirty="0"/>
              <a:t> 방송의 사회적 가치</a:t>
            </a:r>
            <a:r>
              <a:rPr lang="en-US" altLang="ko-KR" dirty="0"/>
              <a:t>,</a:t>
            </a:r>
            <a:r>
              <a:rPr lang="ko-KR" altLang="en-US" dirty="0"/>
              <a:t> 거래상 지위 등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본질</a:t>
            </a:r>
            <a:r>
              <a:rPr lang="en-US" altLang="ko-KR" dirty="0"/>
              <a:t>)</a:t>
            </a:r>
            <a:r>
              <a:rPr lang="ko-KR" altLang="en-US" dirty="0"/>
              <a:t> 신의성실에 따른 </a:t>
            </a:r>
            <a:r>
              <a:rPr lang="ko-KR" altLang="en-US" dirty="0" smtClean="0"/>
              <a:t>협상의무</a:t>
            </a:r>
            <a:endParaRPr lang="en-US" altLang="ko-KR" dirty="0" smtClean="0"/>
          </a:p>
          <a:p>
            <a:pPr marL="742950" lvl="1" indent="-342900" algn="just">
              <a:defRPr lang="ko-KR" altLang="en-US"/>
            </a:pPr>
            <a:endParaRPr lang="ko-KR" altLang="en-US" dirty="0"/>
          </a:p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계약 이행 중단에 대한 </a:t>
            </a:r>
            <a:r>
              <a:rPr lang="ko-KR" altLang="en-US" dirty="0" smtClean="0"/>
              <a:t>사</a:t>
            </a:r>
            <a:r>
              <a:rPr lang="ko-KR" altLang="en-US" dirty="0" smtClean="0"/>
              <a:t>후</a:t>
            </a:r>
            <a:r>
              <a:rPr lang="ko-KR" altLang="en-US" dirty="0" smtClean="0"/>
              <a:t>규제</a:t>
            </a:r>
            <a:endParaRPr lang="ko-KR" altLang="en-US" dirty="0"/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체결된 계약의 이행 거부</a:t>
            </a:r>
            <a:r>
              <a:rPr lang="en-US" altLang="ko-KR" dirty="0"/>
              <a:t>(</a:t>
            </a:r>
            <a:r>
              <a:rPr lang="ko-KR" altLang="en-US" dirty="0"/>
              <a:t>이행지체</a:t>
            </a:r>
            <a:r>
              <a:rPr lang="en-US" altLang="ko-KR" dirty="0"/>
              <a:t>,</a:t>
            </a:r>
            <a:r>
              <a:rPr lang="ko-KR" altLang="en-US" dirty="0"/>
              <a:t> 불완전 이행 포함</a:t>
            </a:r>
            <a:r>
              <a:rPr lang="en-US" altLang="ko-KR" dirty="0"/>
              <a:t>)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체결된 계약 내용의 부당한 변경</a:t>
            </a:r>
          </a:p>
          <a:p>
            <a:pPr marL="456960" indent="-456960" algn="just">
              <a:buFont typeface="Wingdings"/>
              <a:buNone/>
              <a:defRPr lang="ko-KR" altLang="en-US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07755"/>
            <a:ext cx="9144000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2. </a:t>
            </a:r>
            <a:r>
              <a:rPr lang="ko-KR" altLang="en-US" dirty="0"/>
              <a:t>사후규제의 유형화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규제내</a:t>
            </a:r>
            <a:r>
              <a:rPr lang="ko-KR" altLang="en-US" dirty="0" smtClean="0"/>
              <a:t>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제공 </a:t>
            </a:r>
            <a:r>
              <a:rPr lang="ko-KR" altLang="en-US" dirty="0" smtClean="0"/>
              <a:t>계약내용 사후규제</a:t>
            </a:r>
            <a:endParaRPr lang="ko-KR" altLang="en-US" dirty="0"/>
          </a:p>
          <a:p>
            <a:pPr lvl="1" algn="just">
              <a:defRPr/>
            </a:pPr>
            <a:r>
              <a:rPr lang="en-US" altLang="ko-KR" dirty="0"/>
              <a:t>(</a:t>
            </a:r>
            <a:r>
              <a:rPr lang="ko-KR" altLang="en-US" dirty="0"/>
              <a:t>현저한 대가의 요구</a:t>
            </a:r>
            <a:r>
              <a:rPr lang="en-US" altLang="ko-KR" dirty="0"/>
              <a:t>=</a:t>
            </a:r>
            <a:r>
              <a:rPr lang="ko-KR" altLang="en-US" dirty="0"/>
              <a:t>사실상 제공의 거부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제공</a:t>
            </a:r>
            <a:r>
              <a:rPr lang="en-US" altLang="ko-KR" dirty="0"/>
              <a:t>(</a:t>
            </a:r>
            <a:r>
              <a:rPr lang="ko-KR" altLang="en-US" dirty="0"/>
              <a:t>이에 대한 접근</a:t>
            </a:r>
            <a:r>
              <a:rPr lang="en-US" altLang="ko-KR" dirty="0"/>
              <a:t>)</a:t>
            </a:r>
            <a:r>
              <a:rPr lang="ko-KR" altLang="en-US" dirty="0"/>
              <a:t>과 그 대가는 동전의 양면</a:t>
            </a:r>
            <a:r>
              <a:rPr lang="en-US" altLang="ko-KR" dirty="0"/>
              <a:t>(</a:t>
            </a:r>
            <a:r>
              <a:rPr lang="en-US" altLang="ko-KR" dirty="0" err="1"/>
              <a:t>zwei</a:t>
            </a:r>
            <a:r>
              <a:rPr lang="en-US" altLang="ko-KR" dirty="0"/>
              <a:t> Seiten </a:t>
            </a:r>
            <a:r>
              <a:rPr lang="en-US" altLang="ko-KR" dirty="0" err="1"/>
              <a:t>derselben</a:t>
            </a:r>
            <a:r>
              <a:rPr lang="en-US" altLang="ko-KR" dirty="0"/>
              <a:t> </a:t>
            </a:r>
            <a:r>
              <a:rPr lang="en-US" altLang="ko-KR" dirty="0" err="1"/>
              <a:t>Medaille</a:t>
            </a:r>
            <a:r>
              <a:rPr lang="en-US" altLang="ko-KR" dirty="0"/>
              <a:t>)</a:t>
            </a:r>
            <a:endParaRPr lang="ko-KR" altLang="en-US" dirty="0"/>
          </a:p>
          <a:p>
            <a:pPr lvl="1" algn="just">
              <a:buNone/>
              <a:defRPr/>
            </a:pPr>
            <a:r>
              <a:rPr lang="ko-KR" altLang="en-US" dirty="0"/>
              <a:t>∴대가가 높을수록 이에 비례하여 방송채널의 제공</a:t>
            </a:r>
            <a:r>
              <a:rPr lang="en-US" altLang="ko-KR" dirty="0"/>
              <a:t>(</a:t>
            </a:r>
            <a:r>
              <a:rPr lang="ko-KR" altLang="en-US" dirty="0"/>
              <a:t>접근</a:t>
            </a:r>
            <a:r>
              <a:rPr lang="en-US" altLang="ko-KR" dirty="0"/>
              <a:t>)</a:t>
            </a:r>
            <a:r>
              <a:rPr lang="ko-KR" altLang="en-US" dirty="0"/>
              <a:t>가능성 ↓</a:t>
            </a:r>
          </a:p>
          <a:p>
            <a:pPr lvl="1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수익배분의 적정성</a:t>
            </a:r>
            <a:r>
              <a:rPr lang="en-US" altLang="ko-KR" dirty="0"/>
              <a:t>)</a:t>
            </a:r>
            <a:r>
              <a:rPr lang="ko-KR" altLang="en-US" dirty="0"/>
              <a:t> 사실상 접근을 하지 못할 정도에 이르지 않더라도</a:t>
            </a:r>
            <a:r>
              <a:rPr lang="en-US" altLang="ko-KR" dirty="0"/>
              <a:t>,</a:t>
            </a:r>
            <a:r>
              <a:rPr lang="ko-KR" altLang="en-US" dirty="0"/>
              <a:t> 수익배분의 조건과 방식의 부당성 여부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07755"/>
            <a:ext cx="9144000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2. </a:t>
            </a:r>
            <a:r>
              <a:rPr lang="ko-KR" altLang="en-US" dirty="0"/>
              <a:t>사후규제의 유형화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규제내용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b">
            <a:norm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3. (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방송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채널 거래 사후규제 사례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98260" indent="-456960" algn="just">
              <a:buFont typeface="Wingdings"/>
              <a:buChar char="§"/>
              <a:defRPr lang="ko-KR" altLang="en-US"/>
            </a:pPr>
            <a:r>
              <a:rPr lang="ko-KR" altLang="en-US"/>
              <a:t>불공정한 </a:t>
            </a:r>
            <a:r>
              <a:rPr lang="en-US" altLang="ko-KR"/>
              <a:t>(</a:t>
            </a:r>
            <a:r>
              <a:rPr lang="ko-KR" altLang="en-US"/>
              <a:t>방송</a:t>
            </a:r>
            <a:r>
              <a:rPr lang="en-US" altLang="ko-KR"/>
              <a:t>)</a:t>
            </a:r>
            <a:r>
              <a:rPr lang="ko-KR" altLang="en-US"/>
              <a:t>채널 거래의 대표 유형 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(SO→PP) </a:t>
            </a:r>
            <a:r>
              <a:rPr lang="ko-KR" altLang="en-US"/>
              <a:t>채널제공 등에 대한 부당한 조건의 제시</a:t>
            </a:r>
            <a:r>
              <a:rPr lang="en-US" altLang="ko-KR"/>
              <a:t>,</a:t>
            </a:r>
            <a:r>
              <a:rPr lang="ko-KR" altLang="en-US"/>
              <a:t> 정당한 사유 없는 채널 제공 거부</a:t>
            </a:r>
            <a:r>
              <a:rPr lang="en-US" altLang="ko-KR"/>
              <a:t>,</a:t>
            </a:r>
            <a:r>
              <a:rPr lang="ko-KR" altLang="en-US"/>
              <a:t> 정당한 사유 없는 채널편성 변경</a:t>
            </a:r>
            <a:r>
              <a:rPr lang="en-US" altLang="ko-KR"/>
              <a:t>,</a:t>
            </a:r>
            <a:r>
              <a:rPr lang="ko-KR" altLang="en-US"/>
              <a:t> 배타적 조건부 채널제공</a:t>
            </a:r>
            <a:r>
              <a:rPr lang="en-US" altLang="ko-KR"/>
              <a:t>*</a:t>
            </a:r>
            <a:r>
              <a:rPr lang="ko-KR" altLang="en-US"/>
              <a:t> 등</a:t>
            </a:r>
          </a:p>
          <a:p>
            <a:pPr marL="742950" lvl="1" indent="-342900" algn="just">
              <a:buNone/>
              <a:defRPr lang="ko-KR" altLang="en-US"/>
            </a:pPr>
            <a:r>
              <a:rPr lang="ko-KR" altLang="en-US"/>
              <a:t>※ 자기 또는 계열회사의 경쟁사업자와 거래하지 않는 등의 조건으로 채널 제공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(MPP/MSP→SO) </a:t>
            </a:r>
            <a:r>
              <a:rPr lang="ko-KR" altLang="en-US"/>
              <a:t>끼워팔기 등을 거래조건으로 프로그램 제공</a:t>
            </a:r>
            <a:r>
              <a:rPr lang="en-US" altLang="ko-KR"/>
              <a:t>(</a:t>
            </a:r>
            <a:r>
              <a:rPr lang="ko-KR" altLang="en-US"/>
              <a:t>방송채널 제공</a:t>
            </a:r>
            <a:r>
              <a:rPr lang="en-US" altLang="ko-KR"/>
              <a:t>),</a:t>
            </a:r>
            <a:r>
              <a:rPr lang="ko-KR" altLang="en-US"/>
              <a:t> 다른 사업자와 공동으로 프로그램 제공 거부</a:t>
            </a:r>
            <a:r>
              <a:rPr lang="en-US" altLang="ko-KR"/>
              <a:t>,</a:t>
            </a:r>
            <a:r>
              <a:rPr lang="ko-KR" altLang="en-US"/>
              <a:t> 배타조건부 프로그램 제공</a:t>
            </a:r>
            <a:r>
              <a:rPr lang="en-US" altLang="ko-KR"/>
              <a:t>,</a:t>
            </a:r>
            <a:r>
              <a:rPr lang="ko-KR" altLang="en-US"/>
              <a:t> 자기 또는 계열회사의 경쟁사업자에 대한 프로그래 제공 거부 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3. </a:t>
            </a:r>
            <a:r>
              <a:rPr lang="ko-KR" altLang="en-US" dirty="0" smtClean="0"/>
              <a:t>사후규제 사례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구조적 분</a:t>
            </a:r>
            <a:r>
              <a:rPr lang="ko-KR" altLang="en-US" dirty="0" smtClean="0"/>
              <a:t>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98260" indent="-456960" algn="just">
              <a:buFont typeface="Wingdings"/>
              <a:buChar char="§"/>
              <a:defRPr lang="ko-KR" altLang="en-US"/>
            </a:pPr>
            <a:r>
              <a:rPr lang="ko-KR" altLang="en-US"/>
              <a:t>유료방송사업자의 채널 제공 중단 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사실관계</a:t>
            </a:r>
            <a:r>
              <a:rPr lang="en-US" altLang="ko-KR"/>
              <a:t>)</a:t>
            </a:r>
            <a:r>
              <a:rPr lang="ko-KR" altLang="en-US"/>
              <a:t> 티브로드 낙동방송이 </a:t>
            </a:r>
            <a:r>
              <a:rPr lang="en-US" altLang="ko-KR"/>
              <a:t>PP</a:t>
            </a:r>
            <a:r>
              <a:rPr lang="ko-KR" altLang="en-US"/>
              <a:t>와 프로그램 공급계약 체결 후 계약 기간 중 합리적인 이유 없이 전일편성 채널을 듀얼편성으로 변경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공정위 판단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2006.4.17.</a:t>
            </a:r>
            <a:r>
              <a:rPr lang="ko-KR" altLang="en-US"/>
              <a:t> 의결 제</a:t>
            </a:r>
            <a:r>
              <a:rPr lang="en-US" altLang="ko-KR"/>
              <a:t>2006-165</a:t>
            </a:r>
            <a:r>
              <a:rPr lang="ko-KR" altLang="en-US"/>
              <a:t>호</a:t>
            </a:r>
            <a:r>
              <a:rPr lang="en-US" altLang="ko-KR"/>
              <a:t>)</a:t>
            </a:r>
            <a:r>
              <a:rPr lang="ko-KR" altLang="en-US"/>
              <a:t> 거래상지위남용행위</a:t>
            </a:r>
            <a:r>
              <a:rPr lang="en-US" altLang="ko-KR"/>
              <a:t>(</a:t>
            </a:r>
            <a:r>
              <a:rPr lang="ko-KR" altLang="en-US"/>
              <a:t>불이익제공</a:t>
            </a:r>
            <a:r>
              <a:rPr lang="en-US" altLang="ko-KR"/>
              <a:t>)</a:t>
            </a:r>
            <a:r>
              <a:rPr lang="ko-KR" altLang="en-US"/>
              <a:t>로 의율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이유</a:t>
            </a:r>
            <a:r>
              <a:rPr lang="en-US" altLang="ko-KR"/>
              <a:t>)</a:t>
            </a:r>
            <a:r>
              <a:rPr lang="ko-KR" altLang="en-US"/>
              <a:t> 신의성실에 입각한 협의ㆍ계약근거 없이 일방적 방송송출시간 단축</a:t>
            </a:r>
            <a:r>
              <a:rPr lang="en-US" altLang="ko-KR"/>
              <a:t>,</a:t>
            </a:r>
            <a:r>
              <a:rPr lang="ko-KR" altLang="en-US"/>
              <a:t> 이에 따른 광고수입에 대한 영향</a:t>
            </a:r>
            <a:r>
              <a:rPr lang="en-US" altLang="ko-KR"/>
              <a:t>,</a:t>
            </a:r>
            <a:r>
              <a:rPr lang="ko-KR" altLang="en-US"/>
              <a:t> 채널런칭과 유지가 중요한 </a:t>
            </a:r>
            <a:r>
              <a:rPr lang="en-US" altLang="ko-KR"/>
              <a:t>PP</a:t>
            </a:r>
            <a:r>
              <a:rPr lang="ko-KR" altLang="en-US"/>
              <a:t> 입장에서 비자발적 동의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평가</a:t>
            </a:r>
            <a:r>
              <a:rPr lang="en-US" altLang="ko-KR"/>
              <a:t>)</a:t>
            </a:r>
            <a:r>
              <a:rPr lang="ko-KR" altLang="en-US"/>
              <a:t> 방송법상 정당한 사유 없는 채널 제공의 중단으로 평가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3. </a:t>
            </a:r>
            <a:r>
              <a:rPr lang="ko-KR" altLang="en-US" dirty="0"/>
              <a:t>사후규제 사례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구체적 분석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98260" indent="-456960" algn="just">
              <a:buFont typeface="Wingdings"/>
              <a:buChar char="§"/>
              <a:defRPr lang="ko-KR" altLang="en-US"/>
            </a:pPr>
            <a:r>
              <a:rPr lang="ko-KR" altLang="en-US"/>
              <a:t>유료방송사업자의 채널편성 변경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사실관계</a:t>
            </a:r>
            <a:r>
              <a:rPr lang="en-US" altLang="ko-KR"/>
              <a:t>)</a:t>
            </a:r>
            <a:r>
              <a:rPr lang="ko-KR" altLang="en-US"/>
              <a:t> 동일 권역 </a:t>
            </a:r>
            <a:r>
              <a:rPr lang="en-US" altLang="ko-KR"/>
              <a:t>SO</a:t>
            </a:r>
            <a:r>
              <a:rPr lang="ko-KR" altLang="en-US"/>
              <a:t> 합병에 따른 홈쇼핑 채널 번호 변경</a:t>
            </a:r>
            <a:r>
              <a:rPr lang="en-US" altLang="ko-KR"/>
              <a:t>(8</a:t>
            </a:r>
            <a:r>
              <a:rPr lang="ko-KR" altLang="en-US"/>
              <a:t>번</a:t>
            </a:r>
            <a:r>
              <a:rPr lang="en-US" altLang="ko-KR"/>
              <a:t>(S</a:t>
            </a:r>
            <a:r>
              <a:rPr lang="ko-KR" altLang="en-US"/>
              <a:t>등급</a:t>
            </a:r>
            <a:r>
              <a:rPr lang="en-US" altLang="ko-KR"/>
              <a:t>)→18(B</a:t>
            </a:r>
            <a:r>
              <a:rPr lang="ko-KR" altLang="en-US"/>
              <a:t>등급</a:t>
            </a:r>
            <a:r>
              <a:rPr lang="en-US" altLang="ko-KR"/>
              <a:t>))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공정위 판단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2007.3.28.</a:t>
            </a:r>
            <a:r>
              <a:rPr lang="ko-KR" altLang="en-US"/>
              <a:t> 의결 제</a:t>
            </a:r>
            <a:r>
              <a:rPr lang="en-US" altLang="ko-KR"/>
              <a:t>2007-152</a:t>
            </a:r>
            <a:r>
              <a:rPr lang="ko-KR" altLang="en-US"/>
              <a:t>호</a:t>
            </a:r>
            <a:r>
              <a:rPr lang="en-US" altLang="ko-KR"/>
              <a:t>)</a:t>
            </a:r>
            <a:r>
              <a:rPr lang="ko-KR" altLang="en-US"/>
              <a:t> 시지남용행위</a:t>
            </a:r>
            <a:r>
              <a:rPr lang="en-US" altLang="ko-KR"/>
              <a:t>(</a:t>
            </a:r>
            <a:r>
              <a:rPr lang="ko-KR" altLang="en-US"/>
              <a:t>사업활동방해</a:t>
            </a:r>
            <a:r>
              <a:rPr lang="en-US" altLang="ko-KR"/>
              <a:t>)</a:t>
            </a:r>
            <a:r>
              <a:rPr lang="ko-KR" altLang="en-US"/>
              <a:t>로 의율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이유</a:t>
            </a:r>
            <a:r>
              <a:rPr lang="en-US" altLang="ko-KR"/>
              <a:t>)</a:t>
            </a:r>
            <a:r>
              <a:rPr lang="ko-KR" altLang="en-US"/>
              <a:t> 거래관행을 무시하고 일방적으로 채널을 변경한 행위로서 부당하게 거래상대방에 대하여 불이익이 되는 거래 또는 행위를 강제하는 행위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방송법상 채널편성 변경의 개념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tier</a:t>
            </a:r>
            <a:r>
              <a:rPr lang="ko-KR" altLang="en-US"/>
              <a:t>의 변경</a:t>
            </a:r>
            <a:r>
              <a:rPr lang="en-US" altLang="ko-KR"/>
              <a:t>(</a:t>
            </a:r>
            <a:r>
              <a:rPr lang="ko-KR" altLang="en-US"/>
              <a:t>저가→고가</a:t>
            </a:r>
            <a:r>
              <a:rPr lang="en-US" altLang="ko-KR"/>
              <a:t>),</a:t>
            </a:r>
            <a:r>
              <a:rPr lang="ko-KR" altLang="en-US"/>
              <a:t> 채널번호 변경 등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평가</a:t>
            </a:r>
            <a:r>
              <a:rPr lang="en-US" altLang="ko-KR"/>
              <a:t>)</a:t>
            </a:r>
            <a:r>
              <a:rPr lang="ko-KR" altLang="en-US"/>
              <a:t> 방송법상 정당한 사유 없이 채널 편성을 변경하는 행위로 평가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3. </a:t>
            </a:r>
            <a:r>
              <a:rPr lang="ko-KR" altLang="en-US" dirty="0"/>
              <a:t>사후규제 사례</a:t>
            </a:r>
            <a:r>
              <a:rPr lang="en-US" altLang="ko-KR" dirty="0"/>
              <a:t>(</a:t>
            </a:r>
            <a:r>
              <a:rPr lang="ko-KR" altLang="en-US" dirty="0"/>
              <a:t>구체적 분석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98260" indent="-456960" algn="just">
              <a:buFont typeface="Wingdings"/>
              <a:buChar char="§"/>
              <a:defRPr lang="ko-KR" altLang="en-US"/>
            </a:pPr>
            <a:r>
              <a:rPr lang="ko-KR" altLang="en-US"/>
              <a:t>공동으로 배타조건부 채널 제공 거부</a:t>
            </a:r>
          </a:p>
          <a:p>
            <a:pPr marL="742950" lvl="1" indent="-342900" algn="just">
              <a:defRPr/>
            </a:pPr>
            <a:r>
              <a:rPr lang="en-US" altLang="ko-KR"/>
              <a:t>(</a:t>
            </a:r>
            <a:r>
              <a:rPr lang="ko-KR" altLang="en-US"/>
              <a:t>사실관계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MSO</a:t>
            </a:r>
            <a:r>
              <a:rPr lang="ko-KR" altLang="en-US"/>
              <a:t>가 </a:t>
            </a:r>
            <a:r>
              <a:rPr lang="en-US" altLang="ko-KR"/>
              <a:t>IPTV</a:t>
            </a:r>
            <a:r>
              <a:rPr lang="ko-KR" altLang="en-US"/>
              <a:t>와 거래한 </a:t>
            </a:r>
            <a:r>
              <a:rPr lang="en-US" altLang="ko-KR"/>
              <a:t>PP</a:t>
            </a:r>
            <a:r>
              <a:rPr lang="ko-KR" altLang="en-US"/>
              <a:t> 온미디어에 대한 채널량을 공동으로 축소</a:t>
            </a:r>
          </a:p>
          <a:p>
            <a:pPr marL="742950" lvl="1" indent="-342900" algn="just">
              <a:defRPr/>
            </a:pPr>
            <a:r>
              <a:rPr lang="en-US" altLang="ko-KR"/>
              <a:t>(</a:t>
            </a:r>
            <a:r>
              <a:rPr lang="ko-KR" altLang="en-US"/>
              <a:t>공정위 판단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2011.8.24.</a:t>
            </a:r>
            <a:r>
              <a:rPr lang="ko-KR" altLang="en-US"/>
              <a:t> 의결 제</a:t>
            </a:r>
            <a:r>
              <a:rPr lang="en-US" altLang="ko-KR"/>
              <a:t>2011-153</a:t>
            </a:r>
            <a:r>
              <a:rPr lang="ko-KR" altLang="en-US"/>
              <a:t>호</a:t>
            </a:r>
            <a:r>
              <a:rPr lang="en-US" altLang="ko-KR"/>
              <a:t>)</a:t>
            </a:r>
            <a:r>
              <a:rPr lang="ko-KR" altLang="en-US"/>
              <a:t> 부당공동행위로 의율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평가</a:t>
            </a:r>
            <a:r>
              <a:rPr lang="en-US" altLang="ko-KR"/>
              <a:t>)</a:t>
            </a:r>
            <a:r>
              <a:rPr lang="ko-KR" altLang="en-US"/>
              <a:t> 방송법상 정당한 사유 없이 채널 제공 거부</a:t>
            </a:r>
            <a:r>
              <a:rPr lang="en-US" altLang="ko-KR"/>
              <a:t>,</a:t>
            </a:r>
            <a:r>
              <a:rPr lang="ko-KR" altLang="en-US"/>
              <a:t> 특히 배타조건부 채널 제공 거부로 평가 가능</a:t>
            </a:r>
          </a:p>
          <a:p>
            <a:pPr marL="698260" indent="-456960" algn="just">
              <a:buFont typeface="Wingdings"/>
              <a:buChar char="§"/>
              <a:defRPr lang="ko-KR" altLang="en-US"/>
            </a:pPr>
            <a:endParaRPr lang="ko-KR" altLang="en-US"/>
          </a:p>
          <a:p>
            <a:pPr marL="742950" lvl="1" indent="-342900" algn="just">
              <a:buNone/>
              <a:defRPr lang="ko-KR" altLang="en-US"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3. </a:t>
            </a:r>
            <a:r>
              <a:rPr lang="ko-KR" altLang="en-US" dirty="0"/>
              <a:t>사후규제 사례</a:t>
            </a:r>
            <a:r>
              <a:rPr lang="en-US" altLang="ko-KR" dirty="0"/>
              <a:t>(</a:t>
            </a:r>
            <a:r>
              <a:rPr lang="ko-KR" altLang="en-US" dirty="0"/>
              <a:t>구체적 분석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35696" y="674627"/>
            <a:ext cx="6336705" cy="710952"/>
          </a:xfrm>
        </p:spPr>
        <p:txBody>
          <a:bodyPr/>
          <a:lstStyle/>
          <a:p>
            <a:pPr algn="ctr">
              <a:defRPr/>
            </a:pPr>
            <a:r>
              <a:rPr lang="ko-KR" altLang="en-US"/>
              <a:t>목  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22D81346-B6B2-49B5-B221-63BC424B49D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43708" y="2081166"/>
            <a:ext cx="7308812" cy="274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2900">
                <a:latin typeface="나눔바른고딕"/>
                <a:ea typeface="나눔바른고딕"/>
                <a:cs typeface="+mj-cs"/>
              </a:rPr>
              <a:t>(</a:t>
            </a:r>
            <a:r>
              <a:rPr lang="ko-KR" altLang="en-US" sz="2900">
                <a:latin typeface="나눔바른고딕"/>
                <a:ea typeface="나눔바른고딕"/>
                <a:cs typeface="+mj-cs"/>
              </a:rPr>
              <a:t>방송</a:t>
            </a:r>
            <a:r>
              <a:rPr lang="en-US" altLang="ko-KR" sz="2900">
                <a:latin typeface="나눔바른고딕"/>
                <a:ea typeface="나눔바른고딕"/>
                <a:cs typeface="+mj-cs"/>
              </a:rPr>
              <a:t>)</a:t>
            </a:r>
            <a:r>
              <a:rPr lang="ko-KR" altLang="en-US" sz="2900">
                <a:latin typeface="나눔바른고딕"/>
                <a:ea typeface="나눔바른고딕"/>
                <a:cs typeface="+mj-cs"/>
              </a:rPr>
              <a:t>채널 거래 및 규제의 개관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2900">
                <a:latin typeface="나눔바른고딕"/>
                <a:ea typeface="나눔바른고딕"/>
                <a:cs typeface="+mj-cs"/>
              </a:rPr>
              <a:t>(</a:t>
            </a:r>
            <a:r>
              <a:rPr lang="ko-KR" altLang="en-US" sz="2900">
                <a:latin typeface="나눔바른고딕"/>
                <a:ea typeface="나눔바른고딕"/>
                <a:cs typeface="+mj-cs"/>
              </a:rPr>
              <a:t>방송</a:t>
            </a:r>
            <a:r>
              <a:rPr lang="en-US" altLang="ko-KR" sz="2900">
                <a:latin typeface="나눔바른고딕"/>
                <a:ea typeface="나눔바른고딕"/>
                <a:cs typeface="+mj-cs"/>
              </a:rPr>
              <a:t>)</a:t>
            </a:r>
            <a:r>
              <a:rPr lang="ko-KR" altLang="en-US" sz="2900">
                <a:latin typeface="나눔바른고딕"/>
                <a:ea typeface="나눔바른고딕"/>
                <a:cs typeface="+mj-cs"/>
              </a:rPr>
              <a:t>채널 거래에 대한 사후규제의 유형화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2900">
                <a:latin typeface="나눔바른고딕"/>
                <a:ea typeface="나눔바른고딕"/>
                <a:cs typeface="+mj-cs"/>
              </a:rPr>
              <a:t>(</a:t>
            </a:r>
            <a:r>
              <a:rPr lang="ko-KR" altLang="en-US" sz="2900">
                <a:latin typeface="나눔바른고딕"/>
                <a:ea typeface="나눔바른고딕"/>
                <a:cs typeface="+mj-cs"/>
              </a:rPr>
              <a:t>방송</a:t>
            </a:r>
            <a:r>
              <a:rPr lang="en-US" altLang="ko-KR" sz="2900">
                <a:latin typeface="나눔바른고딕"/>
                <a:ea typeface="나눔바른고딕"/>
                <a:cs typeface="+mj-cs"/>
              </a:rPr>
              <a:t>)</a:t>
            </a:r>
            <a:r>
              <a:rPr lang="ko-KR" altLang="en-US" sz="2900">
                <a:latin typeface="나눔바른고딕"/>
                <a:ea typeface="나눔바른고딕"/>
                <a:cs typeface="+mj-cs"/>
              </a:rPr>
              <a:t>채널 거래 사후규제 사례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2900">
                <a:latin typeface="나눔바른고딕"/>
                <a:ea typeface="나눔바른고딕"/>
                <a:cs typeface="+mj-cs"/>
              </a:rPr>
              <a:t>(</a:t>
            </a:r>
            <a:r>
              <a:rPr lang="ko-KR" altLang="en-US" sz="2900">
                <a:latin typeface="나눔바른고딕"/>
                <a:ea typeface="나눔바른고딕"/>
                <a:cs typeface="+mj-cs"/>
              </a:rPr>
              <a:t>방송</a:t>
            </a:r>
            <a:r>
              <a:rPr lang="en-US" altLang="ko-KR" sz="2900">
                <a:latin typeface="나눔바른고딕"/>
                <a:ea typeface="나눔바른고딕"/>
                <a:cs typeface="+mj-cs"/>
              </a:rPr>
              <a:t>)</a:t>
            </a:r>
            <a:r>
              <a:rPr lang="ko-KR" altLang="en-US" sz="2900">
                <a:latin typeface="나눔바른고딕"/>
                <a:ea typeface="나눔바른고딕"/>
                <a:cs typeface="+mj-cs"/>
              </a:rPr>
              <a:t>채널 거래에 대한 발상의 전환</a:t>
            </a:r>
            <a:r>
              <a:rPr lang="en-US" altLang="ko-KR" sz="2900">
                <a:latin typeface="나눔바른고딕"/>
                <a:ea typeface="나눔바른고딕"/>
                <a:cs typeface="+mj-cs"/>
              </a:rPr>
              <a:t>(?)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98260" indent="-456960" algn="just">
              <a:buFont typeface="Wingdings"/>
              <a:buChar char="§"/>
              <a:defRPr/>
            </a:pPr>
            <a:r>
              <a:rPr lang="ko-KR" altLang="en-US"/>
              <a:t>채널제공 등에 대한 부당한 조건 제시</a:t>
            </a:r>
            <a:endParaRPr lang="en-US" altLang="ko-KR"/>
          </a:p>
          <a:p>
            <a:pPr marL="742950" lvl="1" indent="-342900" algn="just">
              <a:defRPr/>
            </a:pPr>
            <a:r>
              <a:rPr lang="en-US" altLang="ko-KR"/>
              <a:t>(</a:t>
            </a:r>
            <a:r>
              <a:rPr lang="ko-KR" altLang="en-US"/>
              <a:t>행위 유형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채널편성 대가로 런칭비 요구·수령, 광고 등 다른 명목으로 사실상 런칭비를 요구하거나 우회적으로 수령하는 행위</a:t>
            </a:r>
            <a:r>
              <a:rPr lang="ko-KR" altLang="en-US"/>
              <a:t> </a:t>
            </a:r>
            <a:r>
              <a:rPr lang="en-US" altLang="ko-KR"/>
              <a:t>or SO가 주최하는 각종 행사(가요제,낚시대회, 골프대회 등) 비용을 PP의 의사에 반하여 부담토록 요구하는 행위, </a:t>
            </a:r>
            <a:r>
              <a:rPr lang="ko-KR" altLang="en-US"/>
              <a:t>광고시간 구입여부와 연계하여 방송채널 신규편성 또는 기존 방송채널유지 여부 결정</a:t>
            </a:r>
            <a:r>
              <a:rPr lang="en-US" altLang="ko-KR"/>
              <a:t> 등</a:t>
            </a:r>
          </a:p>
          <a:p>
            <a:pPr lvl="1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방송법 제</a:t>
            </a:r>
            <a:r>
              <a:rPr lang="en-US" altLang="ko-KR"/>
              <a:t>85</a:t>
            </a:r>
            <a:r>
              <a:rPr lang="ko-KR" altLang="en-US"/>
              <a:t>조의</a:t>
            </a:r>
            <a:r>
              <a:rPr lang="en-US" altLang="ko-KR"/>
              <a:t>2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항제</a:t>
            </a:r>
            <a:r>
              <a:rPr lang="en-US" altLang="ko-KR"/>
              <a:t>1</a:t>
            </a:r>
            <a:r>
              <a:rPr lang="ko-KR" altLang="en-US"/>
              <a:t>호 </a:t>
            </a:r>
            <a:r>
              <a:rPr lang="en-US" altLang="ko-KR"/>
              <a:t>or</a:t>
            </a:r>
            <a:r>
              <a:rPr lang="ko-KR" altLang="en-US"/>
              <a:t> 제</a:t>
            </a:r>
            <a:r>
              <a:rPr lang="en-US" altLang="ko-KR"/>
              <a:t>2</a:t>
            </a:r>
            <a:r>
              <a:rPr lang="ko-KR" altLang="en-US"/>
              <a:t>호</a:t>
            </a:r>
            <a:r>
              <a:rPr lang="en-US" altLang="ko-KR"/>
              <a:t>?)</a:t>
            </a:r>
            <a:r>
              <a:rPr lang="ko-KR" altLang="en-US"/>
              <a:t> 사실상 채널 제공이 거부되는 정도의 현저한 대가 요구 </a:t>
            </a:r>
            <a:r>
              <a:rPr lang="en-US" altLang="ko-KR"/>
              <a:t>vs. </a:t>
            </a:r>
            <a:r>
              <a:rPr lang="ko-KR" altLang="en-US"/>
              <a:t>적절하지 못한 수익배분에 따른 대가의 본질적인 차이</a:t>
            </a:r>
            <a:r>
              <a:rPr lang="en-US" altLang="ko-KR"/>
              <a:t>??</a:t>
            </a:r>
            <a:r>
              <a:rPr lang="ko-KR" altLang="en-US"/>
              <a:t> </a:t>
            </a:r>
          </a:p>
          <a:p>
            <a:pPr marL="742950" lvl="1" indent="-342900" algn="just">
              <a:buNone/>
              <a:defRPr lang="ko-KR" altLang="en-US"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3. </a:t>
            </a:r>
            <a:r>
              <a:rPr lang="ko-KR" altLang="en-US" dirty="0"/>
              <a:t>사후규제 사례</a:t>
            </a:r>
            <a:r>
              <a:rPr lang="en-US" altLang="ko-KR" dirty="0"/>
              <a:t>(</a:t>
            </a:r>
            <a:r>
              <a:rPr lang="ko-KR" altLang="en-US" dirty="0"/>
              <a:t>구체적 분석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698260" indent="-456960" algn="just">
              <a:buFont typeface="Wingdings"/>
              <a:buChar char="§"/>
              <a:defRPr lang="ko-KR" altLang="en-US"/>
            </a:pPr>
            <a:r>
              <a:rPr lang="ko-KR" altLang="en-US"/>
              <a:t>지상파 계열 </a:t>
            </a:r>
            <a:r>
              <a:rPr lang="en-US" altLang="ko-KR"/>
              <a:t>PP</a:t>
            </a:r>
            <a:r>
              <a:rPr lang="ko-KR" altLang="en-US"/>
              <a:t> 방송채널 제공 거부</a:t>
            </a:r>
          </a:p>
          <a:p>
            <a:pPr marL="742950" lvl="1" indent="-342900" algn="just">
              <a:defRPr/>
            </a:pPr>
            <a:r>
              <a:rPr lang="en-US" altLang="ko-KR"/>
              <a:t>(</a:t>
            </a:r>
            <a:r>
              <a:rPr lang="ko-KR" altLang="en-US"/>
              <a:t>사실관계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SBS</a:t>
            </a:r>
            <a:r>
              <a:rPr lang="ko-KR" altLang="en-US"/>
              <a:t> 계열 </a:t>
            </a:r>
            <a:r>
              <a:rPr lang="en-US" altLang="ko-KR"/>
              <a:t>PP</a:t>
            </a:r>
            <a:r>
              <a:rPr lang="ko-KR" altLang="en-US"/>
              <a:t>는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SO(</a:t>
            </a:r>
            <a:r>
              <a:rPr lang="ko-KR" altLang="en-US"/>
              <a:t>아름방송</a:t>
            </a:r>
            <a:r>
              <a:rPr lang="en-US" altLang="ko-KR"/>
              <a:t>)</a:t>
            </a:r>
            <a:r>
              <a:rPr lang="ko-KR" altLang="en-US"/>
              <a:t>의 부당한 채널번호 변경</a:t>
            </a:r>
            <a:r>
              <a:rPr lang="en-US" altLang="ko-KR"/>
              <a:t>*</a:t>
            </a:r>
            <a:r>
              <a:rPr lang="ko-KR" altLang="en-US"/>
              <a:t> 및 계약 만료를 근거로 </a:t>
            </a:r>
            <a:r>
              <a:rPr lang="en-US" altLang="ko-KR"/>
              <a:t>SO</a:t>
            </a:r>
            <a:r>
              <a:rPr lang="ko-KR" altLang="en-US"/>
              <a:t>에 대하여 무단의 실시간 재송신에 따른 저작권침해금지 청구</a:t>
            </a:r>
          </a:p>
          <a:p>
            <a:pPr marL="742950" lvl="1" indent="-342900" algn="just">
              <a:buNone/>
              <a:defRPr/>
            </a:pPr>
            <a:r>
              <a:rPr lang="ko-KR" altLang="en-US"/>
              <a:t>※ 종편 론칭에 따른</a:t>
            </a:r>
            <a:r>
              <a:rPr lang="en-US" altLang="ko-KR"/>
              <a:t>(</a:t>
            </a:r>
            <a:r>
              <a:rPr lang="ko-KR" altLang="en-US"/>
              <a:t>방송환경 변화 특약 有</a:t>
            </a:r>
            <a:r>
              <a:rPr lang="en-US" altLang="ko-KR"/>
              <a:t>)</a:t>
            </a:r>
            <a:r>
              <a:rPr lang="ko-KR" altLang="en-US"/>
              <a:t> 채널 </a:t>
            </a:r>
            <a:r>
              <a:rPr lang="en-US" altLang="ko-KR"/>
              <a:t>capa</a:t>
            </a:r>
            <a:r>
              <a:rPr lang="ko-KR" altLang="en-US"/>
              <a:t> 부족으로 일부 채널변경은 불가피</a:t>
            </a:r>
          </a:p>
          <a:p>
            <a:pPr marL="742950" lvl="1" indent="-342900" algn="just">
              <a:defRPr/>
            </a:pPr>
            <a:r>
              <a:rPr lang="en-US" altLang="ko-KR"/>
              <a:t>(</a:t>
            </a:r>
            <a:r>
              <a:rPr lang="ko-KR" altLang="en-US"/>
              <a:t>피고 </a:t>
            </a:r>
            <a:r>
              <a:rPr lang="en-US" altLang="ko-KR"/>
              <a:t>SO</a:t>
            </a:r>
            <a:r>
              <a:rPr lang="ko-KR" altLang="en-US"/>
              <a:t>의 저작권남용금지 항변에 대한 법원의 판단</a:t>
            </a:r>
            <a:r>
              <a:rPr lang="en-US" altLang="ko-KR"/>
              <a:t>,</a:t>
            </a:r>
            <a:r>
              <a:rPr lang="ko-KR" altLang="en-US"/>
              <a:t> 수원지법 </a:t>
            </a:r>
            <a:r>
              <a:rPr lang="en-US" altLang="ko-KR"/>
              <a:t>2013.12.10.</a:t>
            </a:r>
            <a:r>
              <a:rPr lang="ko-KR" altLang="en-US"/>
              <a:t> 선고 </a:t>
            </a:r>
            <a:r>
              <a:rPr lang="en-US" altLang="ko-KR"/>
              <a:t>2012</a:t>
            </a:r>
            <a:r>
              <a:rPr lang="ko-KR" altLang="en-US"/>
              <a:t>가합</a:t>
            </a:r>
            <a:r>
              <a:rPr lang="en-US" altLang="ko-KR"/>
              <a:t>8921</a:t>
            </a:r>
            <a:r>
              <a:rPr lang="ko-KR" altLang="en-US"/>
              <a:t> 판결</a:t>
            </a:r>
            <a:r>
              <a:rPr lang="en-US" altLang="ko-KR"/>
              <a:t>,</a:t>
            </a:r>
            <a:r>
              <a:rPr lang="ko-KR" altLang="en-US"/>
              <a:t> 확정</a:t>
            </a:r>
            <a:r>
              <a:rPr lang="en-US" altLang="ko-KR"/>
              <a:t>)</a:t>
            </a:r>
            <a:r>
              <a:rPr lang="ko-KR" altLang="en-US"/>
              <a:t> 정당한 사유 없이 방송프로그램 의 제공을 거부ㆍ중단하였다는 항변 인정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평가</a:t>
            </a:r>
            <a:r>
              <a:rPr lang="en-US" altLang="ko-KR"/>
              <a:t>)</a:t>
            </a:r>
            <a:r>
              <a:rPr lang="ko-KR" altLang="en-US"/>
              <a:t> 저작권ㆍ저작인접권 행사 남용은 방송법상 정당한 사유 없이 방송프로그램 제공 거부로 인정 가능</a:t>
            </a:r>
          </a:p>
          <a:p>
            <a:pPr marL="698260" indent="-456960" algn="just">
              <a:buFont typeface="Wingdings"/>
              <a:buChar char="§"/>
              <a:defRPr lang="ko-KR" altLang="en-US"/>
            </a:pPr>
            <a:endParaRPr lang="ko-KR" altLang="en-US"/>
          </a:p>
          <a:p>
            <a:pPr marL="742950" lvl="1" indent="-342900" algn="just">
              <a:buNone/>
              <a:defRPr lang="ko-KR" altLang="en-US"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3. </a:t>
            </a:r>
            <a:r>
              <a:rPr lang="ko-KR" altLang="en-US" dirty="0"/>
              <a:t>사후규제 사례</a:t>
            </a:r>
            <a:r>
              <a:rPr lang="en-US" altLang="ko-KR" dirty="0"/>
              <a:t>(</a:t>
            </a:r>
            <a:r>
              <a:rPr lang="ko-KR" altLang="en-US" dirty="0"/>
              <a:t>구체적 분석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698260" indent="-456960" algn="just">
              <a:buFont typeface="Wingdings"/>
              <a:buChar char="§"/>
              <a:defRPr lang="ko-KR" altLang="en-US"/>
            </a:pPr>
            <a:r>
              <a:rPr lang="ko-KR" altLang="en-US"/>
              <a:t>적정한 수익배분 거부ㆍ지연ㆍ제한</a:t>
            </a:r>
          </a:p>
          <a:p>
            <a:pPr marL="742950" lvl="1" indent="-342900" algn="just">
              <a:defRPr/>
            </a:pPr>
            <a:r>
              <a:rPr lang="en-US" altLang="ko-KR"/>
              <a:t>(</a:t>
            </a:r>
            <a:r>
              <a:rPr lang="ko-KR" altLang="en-US"/>
              <a:t>행위유형</a:t>
            </a:r>
            <a:r>
              <a:rPr lang="en-US" altLang="ko-KR"/>
              <a:t>)</a:t>
            </a:r>
            <a:r>
              <a:rPr lang="ko-KR" altLang="en-US"/>
              <a:t> 프로그램 사용료  감액 지급</a:t>
            </a:r>
          </a:p>
          <a:p>
            <a:pPr marL="742950" lvl="1" indent="-342900" algn="just">
              <a:defRPr/>
            </a:pPr>
            <a:r>
              <a:rPr lang="en-US" altLang="ko-KR"/>
              <a:t>(</a:t>
            </a:r>
            <a:r>
              <a:rPr lang="ko-KR" altLang="en-US"/>
              <a:t>사실관계</a:t>
            </a:r>
            <a:r>
              <a:rPr lang="en-US" altLang="ko-KR"/>
              <a:t>)</a:t>
            </a:r>
            <a:r>
              <a:rPr lang="ko-KR" altLang="en-US"/>
              <a:t> 방송수신료 매출이 일부 증가하여 프로그램 사용료의 인상 요인이 발생했음에도 불구</a:t>
            </a:r>
            <a:r>
              <a:rPr lang="en-US" altLang="ko-KR"/>
              <a:t>,</a:t>
            </a:r>
            <a:r>
              <a:rPr lang="ko-KR" altLang="en-US"/>
              <a:t> 매출이 감소하였다는 이유로 일방적으로 프로그램 사용료 삭감</a:t>
            </a:r>
          </a:p>
          <a:p>
            <a:pPr marL="742950" lvl="1" indent="-342900" algn="just">
              <a:defRPr/>
            </a:pPr>
            <a:r>
              <a:rPr lang="en-US" altLang="ko-KR"/>
              <a:t>(</a:t>
            </a:r>
            <a:r>
              <a:rPr lang="ko-KR" altLang="en-US"/>
              <a:t>방통위 판단</a:t>
            </a:r>
            <a:r>
              <a:rPr lang="en-US" altLang="ko-KR"/>
              <a:t>,</a:t>
            </a:r>
            <a:r>
              <a:rPr lang="ko-KR" altLang="en-US"/>
              <a:t> 방통위 </a:t>
            </a:r>
            <a:r>
              <a:rPr lang="en-US" altLang="ko-KR"/>
              <a:t>2013.2.20.</a:t>
            </a:r>
            <a:r>
              <a:rPr lang="ko-KR" altLang="en-US"/>
              <a:t> 의결  제</a:t>
            </a:r>
            <a:r>
              <a:rPr lang="en-US" altLang="ko-KR"/>
              <a:t>2013-11-029</a:t>
            </a:r>
            <a:r>
              <a:rPr lang="ko-KR" altLang="en-US"/>
              <a:t>호</a:t>
            </a:r>
            <a:r>
              <a:rPr lang="en-US" altLang="ko-KR"/>
              <a:t>)</a:t>
            </a:r>
            <a:r>
              <a:rPr lang="ko-KR" altLang="en-US"/>
              <a:t> 수익배분 관련 계약조건 또는 수익산정 범위와 방식 등을 부당하게 </a:t>
            </a:r>
            <a:r>
              <a:rPr lang="en-US" altLang="ko-KR"/>
              <a:t>‘</a:t>
            </a:r>
            <a:r>
              <a:rPr lang="ko-KR" altLang="en-US"/>
              <a:t>변경</a:t>
            </a:r>
            <a:r>
              <a:rPr lang="en-US" altLang="ko-KR"/>
              <a:t>’</a:t>
            </a:r>
            <a:r>
              <a:rPr lang="ko-KR" altLang="en-US"/>
              <a:t>하여 수익배분을 제한하는 행위</a:t>
            </a:r>
          </a:p>
          <a:p>
            <a:pPr marL="742950" lvl="1" indent="-342900" algn="just">
              <a:defRPr/>
            </a:pPr>
            <a:r>
              <a:rPr lang="en-US" altLang="ko-KR"/>
              <a:t>(</a:t>
            </a:r>
            <a:r>
              <a:rPr lang="ko-KR" altLang="en-US"/>
              <a:t>기타</a:t>
            </a:r>
            <a:r>
              <a:rPr lang="en-US" altLang="ko-KR"/>
              <a:t>)</a:t>
            </a:r>
            <a:r>
              <a:rPr lang="ko-KR" altLang="en-US"/>
              <a:t> 프로그램 사용료 미지급 및 지연지급에 대한 판단은 상대적으로 용이하지만</a:t>
            </a:r>
            <a:r>
              <a:rPr lang="en-US" altLang="ko-KR"/>
              <a:t>,</a:t>
            </a:r>
            <a:r>
              <a:rPr lang="ko-KR" altLang="en-US"/>
              <a:t> 수익배분의 </a:t>
            </a:r>
            <a:r>
              <a:rPr lang="en-US" altLang="ko-KR"/>
              <a:t>‘</a:t>
            </a:r>
            <a:r>
              <a:rPr lang="ko-KR" altLang="en-US"/>
              <a:t>적정성</a:t>
            </a:r>
            <a:r>
              <a:rPr lang="en-US" altLang="ko-KR"/>
              <a:t>’</a:t>
            </a:r>
            <a:r>
              <a:rPr lang="ko-KR" altLang="en-US"/>
              <a:t>에 대한 판단은 곤란</a:t>
            </a:r>
          </a:p>
          <a:p>
            <a:pPr marL="742950" lvl="1" indent="-342900" algn="just">
              <a:buNone/>
              <a:defRPr/>
            </a:pPr>
            <a:endParaRPr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3. </a:t>
            </a:r>
            <a:r>
              <a:rPr lang="ko-KR" altLang="en-US" dirty="0"/>
              <a:t>사후규제 사례</a:t>
            </a:r>
            <a:r>
              <a:rPr lang="en-US" altLang="ko-KR" dirty="0"/>
              <a:t>(</a:t>
            </a:r>
            <a:r>
              <a:rPr lang="ko-KR" altLang="en-US" dirty="0"/>
              <a:t>구체적 분석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98260" indent="-456960" algn="just">
              <a:buFont typeface="Wingdings"/>
              <a:buChar char="§"/>
              <a:defRPr lang="ko-KR" altLang="en-US"/>
            </a:pPr>
            <a:r>
              <a:rPr lang="en-US" altLang="ko-KR"/>
              <a:t>OTT</a:t>
            </a:r>
            <a:r>
              <a:rPr lang="ko-KR" altLang="en-US"/>
              <a:t> 에 대한 실시간 방송채널 제공 거부</a:t>
            </a:r>
          </a:p>
          <a:p>
            <a:pPr marL="742950" lvl="1" indent="-342900" algn="just">
              <a:defRPr/>
            </a:pPr>
            <a:r>
              <a:rPr lang="en-US" altLang="ko-KR"/>
              <a:t>(</a:t>
            </a:r>
            <a:r>
              <a:rPr lang="ko-KR" altLang="en-US"/>
              <a:t>사실관계</a:t>
            </a:r>
            <a:r>
              <a:rPr lang="en-US" altLang="ko-KR"/>
              <a:t>)</a:t>
            </a:r>
            <a:r>
              <a:rPr lang="ko-KR" altLang="en-US"/>
              <a:t> 티빙의 계약 만료 후 </a:t>
            </a:r>
            <a:r>
              <a:rPr lang="en-US" altLang="ko-KR"/>
              <a:t>KBS</a:t>
            </a:r>
            <a:r>
              <a:rPr lang="ko-KR" altLang="en-US"/>
              <a:t> 실시간 방송채널 재송신 행위에 대한 저작권 침해 중지 가처분</a:t>
            </a:r>
          </a:p>
          <a:p>
            <a:pPr marL="742950" lvl="1" indent="-342900" algn="just">
              <a:defRPr/>
            </a:pPr>
            <a:r>
              <a:rPr lang="en-US" altLang="ko-KR"/>
              <a:t>(CJ</a:t>
            </a:r>
            <a:r>
              <a:rPr lang="ko-KR" altLang="en-US"/>
              <a:t>의 항변</a:t>
            </a:r>
            <a:r>
              <a:rPr lang="en-US" altLang="ko-KR"/>
              <a:t>)</a:t>
            </a:r>
            <a:r>
              <a:rPr lang="ko-KR" altLang="en-US"/>
              <a:t> 일방적으로 과도한 재송신 대가</a:t>
            </a:r>
            <a:r>
              <a:rPr lang="en-US" altLang="ko-KR"/>
              <a:t>(</a:t>
            </a:r>
            <a:r>
              <a:rPr lang="ko-KR" altLang="en-US"/>
              <a:t>사용료</a:t>
            </a:r>
            <a:r>
              <a:rPr lang="en-US" altLang="ko-KR"/>
              <a:t>)</a:t>
            </a:r>
            <a:r>
              <a:rPr lang="ko-KR" altLang="en-US"/>
              <a:t> 요구는 정당한 사유 없는 프로그램 제공 거부</a:t>
            </a:r>
          </a:p>
          <a:p>
            <a:pPr marL="742950" lvl="1" indent="-342900" algn="just">
              <a:defRPr/>
            </a:pPr>
            <a:r>
              <a:rPr lang="en-US" altLang="ko-KR"/>
              <a:t>(</a:t>
            </a:r>
            <a:r>
              <a:rPr lang="ko-KR" altLang="en-US"/>
              <a:t>법원의 판단</a:t>
            </a:r>
            <a:r>
              <a:rPr lang="en-US" altLang="ko-KR"/>
              <a:t>,</a:t>
            </a:r>
            <a:r>
              <a:rPr lang="ko-KR" altLang="en-US"/>
              <a:t> 서울중앙 </a:t>
            </a:r>
            <a:r>
              <a:rPr lang="en-US" altLang="ko-KR"/>
              <a:t>2015.10.5.</a:t>
            </a:r>
            <a:r>
              <a:rPr lang="ko-KR" altLang="en-US"/>
              <a:t>자 </a:t>
            </a:r>
            <a:r>
              <a:rPr lang="en-US" altLang="ko-KR"/>
              <a:t>2015</a:t>
            </a:r>
            <a:r>
              <a:rPr lang="ko-KR" altLang="en-US"/>
              <a:t>카합</a:t>
            </a:r>
            <a:r>
              <a:rPr lang="en-US" altLang="ko-KR"/>
              <a:t>80633</a:t>
            </a:r>
            <a:r>
              <a:rPr lang="ko-KR" altLang="en-US"/>
              <a:t> 결정</a:t>
            </a:r>
            <a:r>
              <a:rPr lang="en-US" altLang="ko-KR"/>
              <a:t>)</a:t>
            </a:r>
            <a:r>
              <a:rPr lang="ko-KR" altLang="en-US"/>
              <a:t> 금지행위가 적용될 수 있다고 하였으나</a:t>
            </a:r>
            <a:r>
              <a:rPr lang="en-US" altLang="ko-KR"/>
              <a:t>,</a:t>
            </a:r>
            <a:r>
              <a:rPr lang="ko-KR" altLang="en-US"/>
              <a:t> 정당한 사유가 있다는 사유로 </a:t>
            </a:r>
            <a:r>
              <a:rPr lang="en-US" altLang="ko-KR"/>
              <a:t>CJ</a:t>
            </a:r>
            <a:r>
              <a:rPr lang="ko-KR" altLang="en-US"/>
              <a:t>의 항변 기각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평가</a:t>
            </a:r>
            <a:r>
              <a:rPr lang="en-US" altLang="ko-KR"/>
              <a:t>)</a:t>
            </a:r>
            <a:r>
              <a:rPr lang="ko-KR" altLang="en-US"/>
              <a:t> 정당한 사유 없는 지상파 실시간 방송채널 제공의 거부는 방송법 제</a:t>
            </a:r>
            <a:r>
              <a:rPr lang="en-US" altLang="ko-KR"/>
              <a:t>85</a:t>
            </a:r>
            <a:r>
              <a:rPr lang="ko-KR" altLang="en-US"/>
              <a:t>조의</a:t>
            </a:r>
            <a:r>
              <a:rPr lang="en-US" altLang="ko-KR"/>
              <a:t>2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항제</a:t>
            </a:r>
            <a:r>
              <a:rPr lang="en-US" altLang="ko-KR"/>
              <a:t>1</a:t>
            </a:r>
            <a:r>
              <a:rPr lang="ko-KR" altLang="en-US"/>
              <a:t>호의 규제대상</a:t>
            </a:r>
          </a:p>
          <a:p>
            <a:pPr marL="742950" lvl="1" indent="-342900" algn="just">
              <a:buNone/>
              <a:defRPr lang="ko-KR" altLang="en-US"/>
            </a:pPr>
            <a:endParaRPr lang="en-US" altLang="ko-KR"/>
          </a:p>
          <a:p>
            <a:pPr marL="698260" indent="-456960" algn="just">
              <a:buFont typeface="Wingdings"/>
              <a:buNone/>
              <a:defRPr lang="ko-KR" altLang="en-US"/>
            </a:pPr>
            <a:endParaRPr lang="ko-KR" altLang="en-US"/>
          </a:p>
          <a:p>
            <a:pPr marL="698260" indent="-456960" algn="just">
              <a:buFont typeface="Wingdings"/>
              <a:buChar char="§"/>
              <a:defRPr lang="ko-KR" altLang="en-US"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3. </a:t>
            </a:r>
            <a:r>
              <a:rPr lang="ko-KR" altLang="en-US" dirty="0"/>
              <a:t>사후규제 사례</a:t>
            </a:r>
            <a:r>
              <a:rPr lang="en-US" altLang="ko-KR" dirty="0"/>
              <a:t>(</a:t>
            </a:r>
            <a:r>
              <a:rPr lang="ko-KR" altLang="en-US" dirty="0"/>
              <a:t>구체적 분석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27584" y="1376772"/>
            <a:ext cx="7488832" cy="4849999"/>
          </a:xfrm>
        </p:spPr>
        <p:txBody>
          <a:bodyPr>
            <a:normAutofit fontScale="77500" lnSpcReduction="20000"/>
          </a:bodyPr>
          <a:lstStyle/>
          <a:p>
            <a:pPr marL="698260" indent="-456960" algn="just">
              <a:buFont typeface="Wingdings"/>
              <a:buChar char="§"/>
              <a:defRPr lang="ko-KR" altLang="en-US"/>
            </a:pPr>
            <a:r>
              <a:rPr lang="ko-KR" altLang="en-US" dirty="0" err="1"/>
              <a:t>지상파재송신의</a:t>
            </a:r>
            <a:r>
              <a:rPr lang="ko-KR" altLang="en-US" dirty="0"/>
              <a:t> 사후규제 가능성</a:t>
            </a:r>
            <a:r>
              <a:rPr lang="en-US" altLang="ko-KR" dirty="0"/>
              <a:t>(1)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(MBC vs. </a:t>
            </a:r>
            <a:r>
              <a:rPr lang="ko-KR" altLang="en-US" dirty="0"/>
              <a:t>개별 </a:t>
            </a:r>
            <a:r>
              <a:rPr lang="en-US" altLang="ko-KR" dirty="0"/>
              <a:t>SO)</a:t>
            </a:r>
            <a:r>
              <a:rPr lang="ko-KR" altLang="en-US" dirty="0"/>
              <a:t> 저작권침해에 따른 손해배상청구소송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개별 </a:t>
            </a:r>
            <a:r>
              <a:rPr lang="en-US" altLang="ko-KR" dirty="0"/>
              <a:t>SO</a:t>
            </a:r>
            <a:r>
              <a:rPr lang="ko-KR" altLang="en-US" dirty="0"/>
              <a:t>의 주장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지상파방송사업자는</a:t>
            </a:r>
            <a:r>
              <a:rPr lang="ko-KR" altLang="en-US" dirty="0"/>
              <a:t> 시장지배적 사업자로서 </a:t>
            </a:r>
            <a:r>
              <a:rPr lang="en-US" altLang="ko-KR" dirty="0"/>
              <a:t>CPS</a:t>
            </a:r>
            <a:r>
              <a:rPr lang="ko-KR" altLang="en-US" dirty="0"/>
              <a:t> </a:t>
            </a:r>
            <a:r>
              <a:rPr lang="en-US" altLang="ko-KR" dirty="0"/>
              <a:t>280</a:t>
            </a:r>
            <a:r>
              <a:rPr lang="ko-KR" altLang="en-US" dirty="0"/>
              <a:t>원의 거래조건을 강요하며 개별 </a:t>
            </a:r>
            <a:r>
              <a:rPr lang="en-US" altLang="ko-KR" dirty="0"/>
              <a:t>SO</a:t>
            </a:r>
            <a:r>
              <a:rPr lang="ko-KR" altLang="en-US" dirty="0"/>
              <a:t>의 재송신을 제한하는 것은 </a:t>
            </a:r>
            <a:r>
              <a:rPr lang="ko-KR" altLang="en-US" dirty="0" err="1"/>
              <a:t>시지남용</a:t>
            </a:r>
            <a:r>
              <a:rPr lang="en-US" altLang="ko-KR" dirty="0"/>
              <a:t>(+</a:t>
            </a:r>
            <a:r>
              <a:rPr lang="ko-KR" altLang="en-US" dirty="0"/>
              <a:t>부당한 </a:t>
            </a:r>
            <a:r>
              <a:rPr lang="ko-KR" altLang="en-US" dirty="0" err="1"/>
              <a:t>거래절</a:t>
            </a:r>
            <a:r>
              <a:rPr lang="en-US" altLang="ko-KR" dirty="0"/>
              <a:t>,</a:t>
            </a:r>
            <a:r>
              <a:rPr lang="ko-KR" altLang="en-US" dirty="0"/>
              <a:t> 부당공동행위 주장</a:t>
            </a:r>
            <a:r>
              <a:rPr lang="en-US" altLang="ko-KR" dirty="0"/>
              <a:t>)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법원의 판단</a:t>
            </a:r>
            <a:r>
              <a:rPr lang="en-US" altLang="ko-KR" dirty="0"/>
              <a:t>,</a:t>
            </a:r>
            <a:r>
              <a:rPr lang="ko-KR" altLang="en-US" dirty="0"/>
              <a:t> 서울중앙 </a:t>
            </a:r>
            <a:r>
              <a:rPr lang="en-US" altLang="ko-KR" dirty="0"/>
              <a:t>2016.1.13.</a:t>
            </a:r>
            <a:r>
              <a:rPr lang="ko-KR" altLang="en-US" dirty="0"/>
              <a:t> 선고 </a:t>
            </a:r>
            <a:r>
              <a:rPr lang="en-US" altLang="ko-KR" dirty="0"/>
              <a:t>2014</a:t>
            </a:r>
            <a:r>
              <a:rPr lang="ko-KR" altLang="en-US" dirty="0" err="1"/>
              <a:t>가합</a:t>
            </a:r>
            <a:r>
              <a:rPr lang="en-US" altLang="ko-KR" dirty="0"/>
              <a:t>567058</a:t>
            </a:r>
            <a:r>
              <a:rPr lang="ko-KR" altLang="en-US" dirty="0"/>
              <a:t> 판결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지상파사업자의</a:t>
            </a:r>
            <a:r>
              <a:rPr lang="ko-KR" altLang="en-US" dirty="0"/>
              <a:t> 시장지배적 지위는 인정되나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CPS</a:t>
            </a:r>
            <a:r>
              <a:rPr lang="ko-KR" altLang="en-US" dirty="0"/>
              <a:t> </a:t>
            </a:r>
            <a:r>
              <a:rPr lang="en-US" altLang="ko-KR" dirty="0"/>
              <a:t>280</a:t>
            </a:r>
            <a:r>
              <a:rPr lang="ko-KR" altLang="en-US" dirty="0"/>
              <a:t>원을 </a:t>
            </a:r>
            <a:r>
              <a:rPr lang="ko-KR" altLang="en-US" dirty="0" err="1"/>
              <a:t>재송신료로</a:t>
            </a:r>
            <a:r>
              <a:rPr lang="ko-KR" altLang="en-US" dirty="0"/>
              <a:t> 강요하였다고 인정하기 부족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CPS</a:t>
            </a:r>
            <a:r>
              <a:rPr lang="ko-KR" altLang="en-US" dirty="0"/>
              <a:t> </a:t>
            </a:r>
            <a:r>
              <a:rPr lang="en-US" altLang="ko-KR" dirty="0"/>
              <a:t>280</a:t>
            </a:r>
            <a:r>
              <a:rPr lang="ko-KR" altLang="en-US" dirty="0"/>
              <a:t>원이 부당하게 과다하여 정당한 이유 없이 상품의 가격을 상승시킨 부당 가격 결정 행위 또는 소비자 이익을 현저히 해하는 행위 </a:t>
            </a:r>
            <a:r>
              <a:rPr lang="en-US" altLang="ko-KR" dirty="0"/>
              <a:t>X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손해배상 기준</a:t>
            </a:r>
            <a:r>
              <a:rPr lang="en-US" altLang="ko-KR" dirty="0"/>
              <a:t>)</a:t>
            </a:r>
            <a:r>
              <a:rPr lang="ko-KR" altLang="en-US" dirty="0"/>
              <a:t> … 난시청 해소 기여</a:t>
            </a:r>
            <a:r>
              <a:rPr lang="en-US" altLang="ko-KR" dirty="0"/>
              <a:t>,</a:t>
            </a:r>
            <a:r>
              <a:rPr lang="ko-KR" altLang="en-US" dirty="0"/>
              <a:t> 광고단가 상승에 따른 광고수익 증가 등 인정 → </a:t>
            </a:r>
            <a:r>
              <a:rPr lang="en-US" altLang="ko-KR" dirty="0"/>
              <a:t>‘</a:t>
            </a:r>
            <a:r>
              <a:rPr lang="ko-KR" altLang="en-US" dirty="0"/>
              <a:t>직권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CPS</a:t>
            </a:r>
            <a:r>
              <a:rPr lang="ko-KR" altLang="en-US" dirty="0"/>
              <a:t> </a:t>
            </a:r>
            <a:r>
              <a:rPr lang="en-US" altLang="ko-KR" dirty="0"/>
              <a:t>190</a:t>
            </a:r>
            <a:r>
              <a:rPr lang="ko-KR" altLang="en-US" dirty="0"/>
              <a:t>원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평가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지상파재송신에</a:t>
            </a:r>
            <a:r>
              <a:rPr lang="ko-KR" altLang="en-US" dirty="0"/>
              <a:t> 대한 사후규제 가능성은 열려 있으나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법위반의</a:t>
            </a:r>
            <a:r>
              <a:rPr lang="ko-KR" altLang="en-US" dirty="0"/>
              <a:t> 판단기준과 입증이 문제</a:t>
            </a:r>
            <a:endParaRPr lang="en-US" altLang="ko-KR" dirty="0"/>
          </a:p>
          <a:p>
            <a:pPr marL="698260" indent="-456960" algn="just">
              <a:buFont typeface="Wingdings"/>
              <a:buChar char="§"/>
              <a:defRPr lang="ko-KR" altLang="en-US"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3. </a:t>
            </a:r>
            <a:r>
              <a:rPr lang="ko-KR" altLang="en-US" dirty="0"/>
              <a:t>사후규제 사례</a:t>
            </a:r>
            <a:r>
              <a:rPr lang="en-US" altLang="ko-KR" dirty="0"/>
              <a:t>(</a:t>
            </a:r>
            <a:r>
              <a:rPr lang="ko-KR" altLang="en-US" dirty="0"/>
              <a:t>구체적 분석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27584" y="1304764"/>
            <a:ext cx="7488832" cy="5184576"/>
          </a:xfrm>
        </p:spPr>
        <p:txBody>
          <a:bodyPr>
            <a:normAutofit fontScale="77500" lnSpcReduction="20000"/>
          </a:bodyPr>
          <a:lstStyle/>
          <a:p>
            <a:pPr marL="698260" indent="-456960" algn="just">
              <a:buFont typeface="Wingdings"/>
              <a:buChar char="§"/>
              <a:defRPr lang="ko-KR" altLang="en-US"/>
            </a:pPr>
            <a:r>
              <a:rPr lang="ko-KR" altLang="en-US" dirty="0" err="1"/>
              <a:t>지상파재송신의</a:t>
            </a:r>
            <a:r>
              <a:rPr lang="ko-KR" altLang="en-US" dirty="0"/>
              <a:t> 사후규제 가능성</a:t>
            </a:r>
            <a:r>
              <a:rPr lang="en-US" altLang="ko-KR" dirty="0"/>
              <a:t>(2)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지역민방</a:t>
            </a:r>
            <a:r>
              <a:rPr lang="en-US" altLang="ko-KR" dirty="0"/>
              <a:t> vs. MSO </a:t>
            </a:r>
            <a:r>
              <a:rPr lang="ko-KR" altLang="en-US" dirty="0"/>
              <a:t>및 개별 </a:t>
            </a:r>
            <a:r>
              <a:rPr lang="en-US" altLang="ko-KR" dirty="0"/>
              <a:t>SO)</a:t>
            </a:r>
            <a:r>
              <a:rPr lang="ko-KR" altLang="en-US" dirty="0"/>
              <a:t> 저작권침해에 따른 손해배상청구소송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(MSO </a:t>
            </a:r>
            <a:r>
              <a:rPr lang="ko-KR" altLang="en-US" dirty="0"/>
              <a:t>등의 주장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시지남용에</a:t>
            </a:r>
            <a:r>
              <a:rPr lang="ko-KR" altLang="en-US" dirty="0"/>
              <a:t> 해당할 정도로 </a:t>
            </a:r>
            <a:r>
              <a:rPr lang="en-US" altLang="ko-KR" dirty="0"/>
              <a:t>CPS</a:t>
            </a:r>
            <a:r>
              <a:rPr lang="ko-KR" altLang="en-US" dirty="0"/>
              <a:t> </a:t>
            </a:r>
            <a:r>
              <a:rPr lang="en-US" altLang="ko-KR" dirty="0"/>
              <a:t>280</a:t>
            </a:r>
            <a:r>
              <a:rPr lang="ko-KR" altLang="en-US" dirty="0"/>
              <a:t>원이 부당하게 높다는 주장</a:t>
            </a:r>
            <a:r>
              <a:rPr lang="en-US" altLang="ko-KR" dirty="0"/>
              <a:t>,</a:t>
            </a:r>
            <a:r>
              <a:rPr lang="ko-KR" altLang="en-US" dirty="0"/>
              <a:t> 방송법 제</a:t>
            </a:r>
            <a:r>
              <a:rPr lang="en-US" altLang="ko-KR" dirty="0"/>
              <a:t>85</a:t>
            </a:r>
            <a:r>
              <a:rPr lang="ko-KR" altLang="en-US" dirty="0"/>
              <a:t>조의</a:t>
            </a:r>
            <a:r>
              <a:rPr lang="en-US" altLang="ko-KR" dirty="0"/>
              <a:t>2</a:t>
            </a:r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항 위반 주장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법원의 판단</a:t>
            </a:r>
            <a:r>
              <a:rPr lang="en-US" altLang="ko-KR" dirty="0"/>
              <a:t>,</a:t>
            </a:r>
            <a:r>
              <a:rPr lang="ko-KR" altLang="en-US" dirty="0"/>
              <a:t> 서울중앙 </a:t>
            </a:r>
            <a:r>
              <a:rPr lang="en-US" altLang="ko-KR" dirty="0"/>
              <a:t>2016.12.8.</a:t>
            </a:r>
            <a:r>
              <a:rPr lang="ko-KR" altLang="en-US" dirty="0"/>
              <a:t> 선고 </a:t>
            </a:r>
            <a:r>
              <a:rPr lang="en-US" altLang="ko-KR" dirty="0"/>
              <a:t>2014</a:t>
            </a:r>
            <a:r>
              <a:rPr lang="ko-KR" altLang="en-US" dirty="0" err="1"/>
              <a:t>가합</a:t>
            </a:r>
            <a:r>
              <a:rPr lang="en-US" altLang="ko-KR" dirty="0"/>
              <a:t>525849</a:t>
            </a:r>
            <a:r>
              <a:rPr lang="ko-KR" altLang="en-US" dirty="0"/>
              <a:t> 판결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지상파방송사업자는</a:t>
            </a:r>
            <a:r>
              <a:rPr lang="ko-KR" altLang="en-US" dirty="0"/>
              <a:t> 시장지배적 지위에 있으나 남용을 인정할 만한 증거 부재</a:t>
            </a:r>
            <a:r>
              <a:rPr lang="en-US" altLang="ko-KR" dirty="0"/>
              <a:t>,</a:t>
            </a:r>
            <a:r>
              <a:rPr lang="ko-KR" altLang="en-US" dirty="0"/>
              <a:t>  방송법 금지행위 위반에 관한 구체적 </a:t>
            </a:r>
            <a:r>
              <a:rPr lang="ko-KR" altLang="en-US" dirty="0" err="1"/>
              <a:t>주장ㆍ입증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(CPS 280</a:t>
            </a:r>
            <a:r>
              <a:rPr lang="ko-KR" altLang="en-US" dirty="0"/>
              <a:t>원이 이례적으로 높게 책정</a:t>
            </a:r>
            <a:r>
              <a:rPr lang="en-US" altLang="ko-KR" dirty="0"/>
              <a:t>?)</a:t>
            </a:r>
            <a:r>
              <a:rPr lang="ko-KR" altLang="en-US" dirty="0"/>
              <a:t> 시장가격</a:t>
            </a:r>
            <a:r>
              <a:rPr lang="en-US" altLang="ko-KR" dirty="0"/>
              <a:t>(</a:t>
            </a:r>
            <a:r>
              <a:rPr lang="ko-KR" altLang="en-US" dirty="0"/>
              <a:t>통상이용료</a:t>
            </a:r>
            <a:r>
              <a:rPr lang="en-US" altLang="ko-KR" dirty="0"/>
              <a:t>),</a:t>
            </a:r>
            <a:r>
              <a:rPr lang="ko-KR" altLang="en-US" dirty="0"/>
              <a:t> 해외의 </a:t>
            </a:r>
            <a:r>
              <a:rPr lang="ko-KR" altLang="en-US" dirty="0" err="1"/>
              <a:t>재송신료</a:t>
            </a:r>
            <a:r>
              <a:rPr lang="ko-KR" altLang="en-US" dirty="0"/>
              <a:t> 추이</a:t>
            </a:r>
            <a:r>
              <a:rPr lang="en-US" altLang="ko-KR" dirty="0"/>
              <a:t>,</a:t>
            </a:r>
            <a:r>
              <a:rPr lang="ko-KR" altLang="en-US" dirty="0"/>
              <a:t> 협상과정에서 제시했던 가격 또는 지불의사를 종합적으로 고려 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손익상계 주장</a:t>
            </a:r>
            <a:r>
              <a:rPr lang="en-US" altLang="ko-KR" dirty="0"/>
              <a:t>)</a:t>
            </a:r>
            <a:r>
              <a:rPr lang="ko-KR" altLang="en-US" dirty="0"/>
              <a:t> 유료방송사업자의 기여</a:t>
            </a:r>
            <a:r>
              <a:rPr lang="en-US" altLang="ko-KR" dirty="0"/>
              <a:t>(</a:t>
            </a:r>
            <a:r>
              <a:rPr lang="ko-KR" altLang="en-US" dirty="0"/>
              <a:t>유료방송 설비이용 및 송출비용 지출에 따라 방송 수신범위가 넓어져 광고수익 증가</a:t>
            </a:r>
            <a:r>
              <a:rPr lang="en-US" altLang="ko-KR" dirty="0"/>
              <a:t>)</a:t>
            </a:r>
            <a:r>
              <a:rPr lang="ko-KR" altLang="en-US" dirty="0"/>
              <a:t>의 개연성은 있으나 이미 이를 고려하여 </a:t>
            </a:r>
            <a:r>
              <a:rPr lang="en-US" altLang="ko-KR" dirty="0"/>
              <a:t>CPS 280</a:t>
            </a:r>
            <a:r>
              <a:rPr lang="ko-KR" altLang="en-US" dirty="0" smtClean="0"/>
              <a:t>원에 반영</a:t>
            </a:r>
            <a:endParaRPr lang="ko-KR" altLang="en-US" dirty="0"/>
          </a:p>
          <a:p>
            <a:pPr marL="742950" lvl="1" indent="-342900" algn="just">
              <a:defRPr lang="ko-KR" altLang="en-US"/>
            </a:pPr>
            <a:r>
              <a:rPr lang="en-US" altLang="ko-KR" spc="-150" dirty="0"/>
              <a:t>(</a:t>
            </a:r>
            <a:r>
              <a:rPr lang="ko-KR" altLang="en-US" spc="-150" dirty="0"/>
              <a:t>평가</a:t>
            </a:r>
            <a:r>
              <a:rPr lang="en-US" altLang="ko-KR" spc="-150" dirty="0"/>
              <a:t>)</a:t>
            </a:r>
            <a:r>
              <a:rPr lang="ko-KR" altLang="en-US" spc="-150" dirty="0"/>
              <a:t> </a:t>
            </a:r>
            <a:r>
              <a:rPr lang="en-US" altLang="ko-KR" spc="-150" dirty="0"/>
              <a:t>CPS</a:t>
            </a:r>
            <a:r>
              <a:rPr lang="ko-KR" altLang="en-US" spc="-150" dirty="0"/>
              <a:t>가 높게 책정되어 있는지에 대한 </a:t>
            </a:r>
            <a:r>
              <a:rPr lang="ko-KR" altLang="en-US" spc="-150" dirty="0" err="1"/>
              <a:t>일응의</a:t>
            </a:r>
            <a:r>
              <a:rPr lang="ko-KR" altLang="en-US" spc="-150" dirty="0"/>
              <a:t> 판단기준 제시</a:t>
            </a:r>
          </a:p>
          <a:p>
            <a:pPr marL="742950" lvl="1" indent="-342900" algn="just">
              <a:defRPr lang="ko-KR" altLang="en-US"/>
            </a:pPr>
            <a:endParaRPr lang="en-US" altLang="ko-KR" dirty="0"/>
          </a:p>
          <a:p>
            <a:pPr marL="698260" indent="-456960" algn="just">
              <a:buFont typeface="Wingdings"/>
              <a:buChar char="§"/>
              <a:defRPr lang="ko-KR" altLang="en-US"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3. </a:t>
            </a:r>
            <a:r>
              <a:rPr lang="ko-KR" altLang="en-US" dirty="0"/>
              <a:t>사후규제 사례</a:t>
            </a:r>
            <a:r>
              <a:rPr lang="en-US" altLang="ko-KR" dirty="0"/>
              <a:t>(</a:t>
            </a:r>
            <a:r>
              <a:rPr lang="ko-KR" altLang="en-US" dirty="0"/>
              <a:t>구체적 분석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2324325"/>
            <a:ext cx="9144000" cy="888651"/>
          </a:xfrm>
        </p:spPr>
        <p:txBody>
          <a:bodyPr vert="horz" lIns="91440" tIns="45720" rIns="91440" bIns="45720" anchor="b">
            <a:normAutofit fontScale="90000"/>
          </a:bodyPr>
          <a:lstStyle/>
          <a:p>
            <a:pPr marL="342900" indent="-342900">
              <a:lnSpc>
                <a:spcPct val="150000"/>
              </a:lnSpc>
              <a:buNone/>
              <a:defRPr/>
            </a:pPr>
            <a:r>
              <a:rPr lang="en-US" altLang="ko-KR" b="0" spc="-1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4. </a:t>
            </a:r>
            <a:r>
              <a:rPr lang="en-US" altLang="ko-KR" b="0" spc="-100">
                <a:latin typeface="나눔바른고딕"/>
                <a:ea typeface="나눔바른고딕"/>
                <a:cs typeface="+mj-cs"/>
              </a:rPr>
              <a:t>(</a:t>
            </a:r>
            <a:r>
              <a:rPr lang="ko-KR" altLang="en-US" b="0" spc="-100">
                <a:latin typeface="나눔바른고딕"/>
                <a:ea typeface="나눔바른고딕"/>
                <a:cs typeface="+mj-cs"/>
              </a:rPr>
              <a:t>방송</a:t>
            </a:r>
            <a:r>
              <a:rPr lang="en-US" altLang="ko-KR" b="0" spc="-100">
                <a:latin typeface="나눔바른고딕"/>
                <a:ea typeface="나눔바른고딕"/>
                <a:cs typeface="+mj-cs"/>
              </a:rPr>
              <a:t>)</a:t>
            </a:r>
            <a:r>
              <a:rPr lang="ko-KR" altLang="en-US" b="0" spc="-100">
                <a:latin typeface="나눔바른고딕"/>
                <a:ea typeface="나눔바른고딕"/>
                <a:cs typeface="+mj-cs"/>
              </a:rPr>
              <a:t>채널 거래에 대한 발상의 전환</a:t>
            </a:r>
            <a:r>
              <a:rPr lang="en-US" altLang="ko-KR" b="0" spc="-100">
                <a:latin typeface="나눔바른고딕"/>
                <a:ea typeface="나눔바른고딕"/>
                <a:cs typeface="+mj-cs"/>
              </a:rPr>
              <a:t>(?)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27584" y="1196752"/>
            <a:ext cx="7488832" cy="5328592"/>
          </a:xfrm>
        </p:spPr>
        <p:txBody>
          <a:bodyPr>
            <a:normAutofit fontScale="70000" lnSpcReduction="20000"/>
          </a:bodyPr>
          <a:lstStyle/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 err="1"/>
              <a:t>사업자별</a:t>
            </a:r>
            <a:r>
              <a:rPr lang="ko-KR" altLang="en-US" dirty="0"/>
              <a:t> 채널 거래의 중요성 고려 </a:t>
            </a:r>
          </a:p>
          <a:p>
            <a:pPr lvl="1" algn="just">
              <a:defRPr lang="ko-KR" altLang="en-US"/>
            </a:pPr>
            <a:r>
              <a:rPr lang="en-US" altLang="ko-KR" dirty="0"/>
              <a:t>(PP, 1</a:t>
            </a:r>
            <a:r>
              <a:rPr lang="ko-KR" altLang="en-US" dirty="0"/>
              <a:t>차 송출</a:t>
            </a:r>
            <a:r>
              <a:rPr lang="en-US" altLang="ko-KR" dirty="0"/>
              <a:t>)</a:t>
            </a:r>
            <a:r>
              <a:rPr lang="ko-KR" altLang="en-US" dirty="0"/>
              <a:t> 유료방송채널 </a:t>
            </a:r>
            <a:r>
              <a:rPr lang="en-US" altLang="ko-KR" dirty="0" err="1"/>
              <a:t>capa</a:t>
            </a:r>
            <a:r>
              <a:rPr lang="ko-KR" altLang="en-US" dirty="0"/>
              <a:t>가 없으면 비즈니스 존립근거 상실</a:t>
            </a:r>
          </a:p>
          <a:p>
            <a:pPr lvl="1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 err="1"/>
              <a:t>지상파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송출</a:t>
            </a:r>
            <a:r>
              <a:rPr lang="en-US" altLang="ko-KR" dirty="0"/>
              <a:t>)</a:t>
            </a:r>
            <a:r>
              <a:rPr lang="ko-KR" altLang="en-US" dirty="0"/>
              <a:t> 유료방송채널 </a:t>
            </a:r>
            <a:r>
              <a:rPr lang="en-US" altLang="ko-KR" dirty="0" err="1"/>
              <a:t>capa</a:t>
            </a:r>
            <a:r>
              <a:rPr lang="ko-KR" altLang="en-US" dirty="0"/>
              <a:t>가 없어도 사실상 </a:t>
            </a:r>
            <a:r>
              <a:rPr lang="ko-KR" altLang="en-US" dirty="0" smtClean="0"/>
              <a:t>무방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but </a:t>
            </a:r>
            <a:r>
              <a:rPr lang="ko-KR" altLang="en-US" dirty="0" smtClean="0"/>
              <a:t>실제 </a:t>
            </a:r>
            <a:r>
              <a:rPr lang="ko-KR" altLang="en-US" dirty="0"/>
              <a:t>시청가능성 </a:t>
            </a:r>
            <a:r>
              <a:rPr lang="ko-KR" altLang="en-US" dirty="0" smtClean="0"/>
              <a:t>축소 </a:t>
            </a:r>
            <a:r>
              <a:rPr lang="ko-KR" altLang="en-US" dirty="0" smtClean="0"/>
              <a:t>우려</a:t>
            </a:r>
            <a:endParaRPr lang="ko-KR" altLang="en-US" dirty="0"/>
          </a:p>
          <a:p>
            <a:pPr lvl="1" algn="just">
              <a:buNone/>
              <a:defRPr lang="ko-KR" altLang="en-US"/>
            </a:pPr>
            <a:r>
              <a:rPr lang="ko-KR" altLang="en-US" dirty="0"/>
              <a:t>∴ </a:t>
            </a:r>
            <a:r>
              <a:rPr lang="en-US" altLang="ko-KR" dirty="0"/>
              <a:t>PP</a:t>
            </a:r>
            <a:r>
              <a:rPr lang="ko-KR" altLang="en-US" dirty="0"/>
              <a:t>의 채널 거래와 </a:t>
            </a:r>
            <a:r>
              <a:rPr lang="ko-KR" altLang="en-US" dirty="0" err="1"/>
              <a:t>지상파의</a:t>
            </a:r>
            <a:r>
              <a:rPr lang="ko-KR" altLang="en-US" dirty="0"/>
              <a:t> 채널 거래에 대한 </a:t>
            </a:r>
            <a:r>
              <a:rPr lang="ko-KR" altLang="en-US" dirty="0" smtClean="0"/>
              <a:t>사후규제 </a:t>
            </a:r>
            <a:r>
              <a:rPr lang="ko-KR" altLang="en-US" dirty="0"/>
              <a:t>시 </a:t>
            </a:r>
            <a:r>
              <a:rPr lang="ko-KR" altLang="en-US" dirty="0" err="1" smtClean="0"/>
              <a:t>사업자별</a:t>
            </a:r>
            <a:r>
              <a:rPr lang="ko-KR" altLang="en-US" dirty="0" smtClean="0"/>
              <a:t> 채널 </a:t>
            </a:r>
            <a:r>
              <a:rPr lang="ko-KR" altLang="en-US" dirty="0"/>
              <a:t>거래의 의미 </a:t>
            </a:r>
            <a:r>
              <a:rPr lang="ko-KR" altLang="en-US" dirty="0" smtClean="0"/>
              <a:t>또는 중요성 고려</a:t>
            </a:r>
            <a:endParaRPr lang="en-US" altLang="ko-KR" dirty="0" smtClean="0"/>
          </a:p>
          <a:p>
            <a:pPr lvl="1" algn="just">
              <a:buNone/>
              <a:defRPr lang="ko-KR" altLang="en-US"/>
            </a:pPr>
            <a:endParaRPr lang="ko-KR" altLang="en-US" dirty="0"/>
          </a:p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/>
              <a:t>거래 대상인 방송채널의 공적 가치 고려 </a:t>
            </a:r>
          </a:p>
          <a:p>
            <a:pPr lvl="1" algn="just">
              <a:defRPr lang="ko-KR" altLang="en-US"/>
            </a:pPr>
            <a:r>
              <a:rPr lang="ko-KR" altLang="en-US" dirty="0"/>
              <a:t>일반 </a:t>
            </a:r>
            <a:r>
              <a:rPr lang="en-US" altLang="ko-KR" dirty="0"/>
              <a:t>PP</a:t>
            </a:r>
            <a:r>
              <a:rPr lang="ko-KR" altLang="en-US" dirty="0"/>
              <a:t>와 </a:t>
            </a:r>
            <a:r>
              <a:rPr lang="ko-KR" altLang="en-US" dirty="0" err="1"/>
              <a:t>지상파</a:t>
            </a:r>
            <a:r>
              <a:rPr lang="ko-KR" altLang="en-US" dirty="0"/>
              <a:t> 방송채널이 갖는 공적 가치의 차이 </a:t>
            </a:r>
            <a:r>
              <a:rPr lang="ko-KR" altLang="en-US" dirty="0" smtClean="0"/>
              <a:t>고려</a:t>
            </a:r>
            <a:endParaRPr lang="en-US" altLang="ko-KR" dirty="0" smtClean="0"/>
          </a:p>
          <a:p>
            <a:pPr lvl="1" algn="just">
              <a:defRPr lang="ko-KR" altLang="en-US"/>
            </a:pPr>
            <a:endParaRPr lang="ko-KR" altLang="en-US" dirty="0"/>
          </a:p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/>
              <a:t>방송채널의 법적 지위 고려</a:t>
            </a:r>
          </a:p>
          <a:p>
            <a:pPr lvl="1" algn="just">
              <a:defRPr lang="ko-KR" altLang="en-US"/>
            </a:pPr>
            <a:r>
              <a:rPr lang="ko-KR" altLang="en-US" dirty="0"/>
              <a:t>방송채널은 개개의 방송프로그램과 방송광고의 </a:t>
            </a:r>
            <a:r>
              <a:rPr lang="ko-KR" altLang="en-US" dirty="0" smtClean="0"/>
              <a:t>묶음 단위로서 그 자체가 </a:t>
            </a:r>
            <a:r>
              <a:rPr lang="ko-KR" altLang="en-US" dirty="0"/>
              <a:t>저작인접권의 대상</a:t>
            </a:r>
          </a:p>
          <a:p>
            <a:pPr lvl="1" algn="just">
              <a:defRPr lang="ko-KR" altLang="en-US"/>
            </a:pPr>
            <a:r>
              <a:rPr lang="en-US" altLang="ko-KR" dirty="0"/>
              <a:t>PP</a:t>
            </a:r>
            <a:r>
              <a:rPr lang="ko-KR" altLang="en-US" dirty="0"/>
              <a:t>채널과 </a:t>
            </a:r>
            <a:r>
              <a:rPr lang="ko-KR" altLang="en-US" dirty="0" err="1"/>
              <a:t>지상파</a:t>
            </a:r>
            <a:r>
              <a:rPr lang="ko-KR" altLang="en-US" dirty="0"/>
              <a:t> 방송채널의 대가 산정방식이 다르고</a:t>
            </a:r>
            <a:r>
              <a:rPr lang="en-US" altLang="ko-KR" dirty="0"/>
              <a:t>,</a:t>
            </a:r>
            <a:r>
              <a:rPr lang="ko-KR" altLang="en-US" dirty="0"/>
              <a:t> 그 자율성도 존중되어야 하지만</a:t>
            </a:r>
            <a:r>
              <a:rPr lang="en-US" altLang="ko-KR" dirty="0"/>
              <a:t>,</a:t>
            </a:r>
            <a:r>
              <a:rPr lang="ko-KR" altLang="en-US" dirty="0"/>
              <a:t> 본질적으로 </a:t>
            </a:r>
            <a:r>
              <a:rPr lang="ko-KR" altLang="en-US" dirty="0" smtClean="0"/>
              <a:t>서로 </a:t>
            </a:r>
            <a:r>
              <a:rPr lang="ko-KR" altLang="en-US" dirty="0" smtClean="0"/>
              <a:t>차별적인 </a:t>
            </a:r>
            <a:r>
              <a:rPr lang="ko-KR" altLang="en-US" dirty="0"/>
              <a:t>이유는 부재</a:t>
            </a:r>
          </a:p>
          <a:p>
            <a:pPr lvl="1" algn="just">
              <a:buNone/>
              <a:defRPr lang="ko-KR" altLang="en-US"/>
            </a:pPr>
            <a:r>
              <a:rPr lang="ko-KR" altLang="en-US" dirty="0"/>
              <a:t>∴ </a:t>
            </a:r>
            <a:r>
              <a:rPr lang="ko-KR" altLang="en-US" dirty="0" err="1"/>
              <a:t>거래비용ㆍ사회적</a:t>
            </a:r>
            <a:r>
              <a:rPr lang="ko-KR" altLang="en-US" dirty="0"/>
              <a:t> 비용 감소와 효율성을 위해 중장기적으로 통일적인 대가 산정방식 고려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4. </a:t>
            </a:r>
            <a:r>
              <a:rPr lang="ko-KR" altLang="en-US"/>
              <a:t>발상의 전환</a:t>
            </a:r>
            <a:r>
              <a:rPr lang="en-US" altLang="ko-KR"/>
              <a:t>(?)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27584" y="1376772"/>
            <a:ext cx="7488832" cy="4896544"/>
          </a:xfrm>
        </p:spPr>
        <p:txBody>
          <a:bodyPr>
            <a:normAutofit fontScale="77500" lnSpcReduction="20000"/>
          </a:bodyPr>
          <a:lstStyle/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 smtClean="0"/>
              <a:t>거래상 지위의 </a:t>
            </a:r>
            <a:r>
              <a:rPr lang="ko-KR" altLang="en-US" dirty="0" smtClean="0"/>
              <a:t>동태적인 </a:t>
            </a:r>
            <a:r>
              <a:rPr lang="ko-KR" altLang="en-US" dirty="0" smtClean="0"/>
              <a:t>우월관계 </a:t>
            </a:r>
            <a:r>
              <a:rPr lang="ko-KR" altLang="en-US" dirty="0"/>
              <a:t>모니터링</a:t>
            </a:r>
            <a:endParaRPr lang="en-US" altLang="ko-KR" dirty="0"/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현행 방송법 사후규제 규율과 </a:t>
            </a:r>
            <a:r>
              <a:rPr lang="ko-KR" altLang="en-US" dirty="0" err="1"/>
              <a:t>법해석ㆍ적용은</a:t>
            </a:r>
            <a:r>
              <a:rPr lang="ko-KR" altLang="en-US" dirty="0"/>
              <a:t> </a:t>
            </a:r>
            <a:r>
              <a:rPr lang="ko-KR" altLang="en-US" dirty="0" smtClean="0"/>
              <a:t>대부분 </a:t>
            </a:r>
            <a:r>
              <a:rPr lang="en-US" altLang="ko-KR" dirty="0" smtClean="0"/>
              <a:t>SO-</a:t>
            </a:r>
            <a:r>
              <a:rPr lang="en-US" altLang="ko-KR" dirty="0" smtClean="0"/>
              <a:t>PP </a:t>
            </a:r>
            <a:r>
              <a:rPr lang="ko-KR" altLang="en-US" dirty="0" smtClean="0"/>
              <a:t>관계에서 </a:t>
            </a:r>
            <a:r>
              <a:rPr lang="ko-KR" altLang="en-US" dirty="0" smtClean="0"/>
              <a:t>유료방송사업자가 </a:t>
            </a:r>
            <a:r>
              <a:rPr lang="ko-KR" altLang="en-US" dirty="0"/>
              <a:t>우월하다는 </a:t>
            </a:r>
            <a:r>
              <a:rPr lang="ko-KR" altLang="en-US" dirty="0" smtClean="0"/>
              <a:t>전제</a:t>
            </a:r>
            <a:endParaRPr lang="en-US" altLang="ko-KR" dirty="0" smtClean="0"/>
          </a:p>
          <a:p>
            <a:pPr marL="742950" lvl="1" indent="-342900" algn="just">
              <a:defRPr lang="ko-KR" altLang="en-US"/>
            </a:pP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유료방송채널 거래시장에만 집중</a:t>
            </a:r>
            <a:endParaRPr lang="ko-KR" altLang="en-US" dirty="0"/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동태적인 방송시장 환경 변화를 고려하여</a:t>
            </a:r>
            <a:r>
              <a:rPr lang="en-US" altLang="ko-KR" dirty="0"/>
              <a:t>,</a:t>
            </a:r>
            <a:r>
              <a:rPr lang="ko-KR" altLang="en-US" dirty="0"/>
              <a:t> 방송법 금지행위 규제의 개방성 </a:t>
            </a:r>
            <a:r>
              <a:rPr lang="ko-KR" altLang="en-US" dirty="0" smtClean="0"/>
              <a:t>강조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지상파</a:t>
            </a:r>
            <a:r>
              <a:rPr lang="ko-KR" altLang="en-US" dirty="0" smtClean="0"/>
              <a:t>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유료방송사업자</a:t>
            </a:r>
            <a:r>
              <a:rPr lang="en-US" altLang="ko-KR" dirty="0" smtClean="0"/>
              <a:t>)</a:t>
            </a:r>
          </a:p>
          <a:p>
            <a:pPr marL="742950" lvl="1" indent="-342900" algn="just">
              <a:defRPr lang="ko-KR" altLang="en-US"/>
            </a:pPr>
            <a:endParaRPr lang="ko-KR" altLang="en-US" dirty="0"/>
          </a:p>
          <a:p>
            <a:pPr marL="456960" lvl="0" indent="-456960" algn="just">
              <a:buFont typeface="Wingdings"/>
              <a:buChar char="§"/>
              <a:defRPr lang="ko-KR" altLang="en-US"/>
            </a:pPr>
            <a:r>
              <a:rPr lang="ko-KR" altLang="en-US" dirty="0"/>
              <a:t>유료방송사업자의 채널 가치 고려</a:t>
            </a:r>
          </a:p>
          <a:p>
            <a:pPr lvl="1" algn="just">
              <a:defRPr lang="ko-KR" altLang="en-US"/>
            </a:pPr>
            <a:r>
              <a:rPr lang="ko-KR" altLang="en-US" dirty="0"/>
              <a:t>유료방송사업자의 채널도 경제적 가치</a:t>
            </a:r>
            <a:r>
              <a:rPr lang="en-US" altLang="ko-KR" dirty="0"/>
              <a:t>(</a:t>
            </a:r>
            <a:r>
              <a:rPr lang="ko-KR" altLang="en-US" dirty="0"/>
              <a:t>특히 프리미엄 번호 대역</a:t>
            </a:r>
            <a:r>
              <a:rPr lang="en-US" altLang="ko-KR" dirty="0"/>
              <a:t>)</a:t>
            </a:r>
            <a:r>
              <a:rPr lang="ko-KR" altLang="en-US" dirty="0"/>
              <a:t>를 갖는 거래의 객체</a:t>
            </a:r>
            <a:r>
              <a:rPr lang="en-US" altLang="ko-KR" dirty="0"/>
              <a:t>(</a:t>
            </a:r>
            <a:r>
              <a:rPr lang="de-DE" altLang="ko-KR" dirty="0"/>
              <a:t>BGH Urteil v. 16. Juni 2015, KZR 83/13</a:t>
            </a:r>
            <a:r>
              <a:rPr lang="en-US" altLang="ko-KR" dirty="0"/>
              <a:t>)</a:t>
            </a:r>
          </a:p>
          <a:p>
            <a:pPr lvl="1" algn="just">
              <a:defRPr lang="ko-KR" altLang="en-US"/>
            </a:pPr>
            <a:r>
              <a:rPr lang="ko-KR" altLang="en-US" dirty="0"/>
              <a:t>신규채널 </a:t>
            </a:r>
            <a:r>
              <a:rPr lang="ko-KR" altLang="en-US" dirty="0" err="1"/>
              <a:t>런칭비</a:t>
            </a:r>
            <a:r>
              <a:rPr lang="ko-KR" altLang="en-US" dirty="0"/>
              <a:t> 등 </a:t>
            </a:r>
            <a:r>
              <a:rPr lang="en-US" altLang="ko-KR" dirty="0"/>
              <a:t>PP</a:t>
            </a:r>
            <a:r>
              <a:rPr lang="ko-KR" altLang="en-US" dirty="0"/>
              <a:t>에 </a:t>
            </a:r>
            <a:r>
              <a:rPr lang="ko-KR" altLang="en-US" dirty="0" smtClean="0"/>
              <a:t>대하여 </a:t>
            </a:r>
            <a:r>
              <a:rPr lang="ko-KR" altLang="en-US" dirty="0"/>
              <a:t>채널제공에 연계되는 경제적 이익 요구가 바로 </a:t>
            </a:r>
            <a:r>
              <a:rPr lang="ko-KR" altLang="en-US" dirty="0" smtClean="0"/>
              <a:t>이러한 채널의 </a:t>
            </a:r>
            <a:r>
              <a:rPr lang="ko-KR" altLang="en-US" dirty="0"/>
              <a:t>경제적 가치를 증명</a:t>
            </a:r>
          </a:p>
          <a:p>
            <a:pPr lvl="1" algn="just">
              <a:defRPr lang="ko-KR" altLang="en-US"/>
            </a:pPr>
            <a:r>
              <a:rPr lang="ko-KR" altLang="en-US" dirty="0"/>
              <a:t>방송채널 대가 산정 </a:t>
            </a:r>
            <a:r>
              <a:rPr lang="en-US" altLang="ko-KR" dirty="0"/>
              <a:t>or </a:t>
            </a:r>
            <a:r>
              <a:rPr lang="ko-KR" altLang="en-US" dirty="0" err="1"/>
              <a:t>현저성</a:t>
            </a:r>
            <a:r>
              <a:rPr lang="en-US" altLang="ko-KR" dirty="0"/>
              <a:t> </a:t>
            </a:r>
            <a:r>
              <a:rPr lang="ko-KR" altLang="en-US" dirty="0"/>
              <a:t>판단 시 이러한 경제적 가치와 </a:t>
            </a:r>
            <a:r>
              <a:rPr lang="ko-KR" altLang="en-US" dirty="0" smtClean="0"/>
              <a:t>채널의 경제적 기여 </a:t>
            </a:r>
            <a:r>
              <a:rPr lang="ko-KR" altLang="en-US" dirty="0"/>
              <a:t>고려 필요</a:t>
            </a:r>
          </a:p>
          <a:p>
            <a:pPr lvl="1" algn="just">
              <a:defRPr lang="ko-KR" altLang="en-US"/>
            </a:pPr>
            <a:endParaRPr lang="ko-KR" altLang="en-US" dirty="0"/>
          </a:p>
          <a:p>
            <a:pPr lvl="1" algn="just">
              <a:buNone/>
              <a:defRPr lang="ko-KR" altLang="en-US"/>
            </a:pPr>
            <a:endParaRPr lang="ko-KR" altLang="en-US" dirty="0"/>
          </a:p>
          <a:p>
            <a:pPr lvl="1" algn="just">
              <a:defRPr lang="ko-KR" altLang="en-US"/>
            </a:pPr>
            <a:endParaRPr lang="ko-KR" altLang="en-US" dirty="0"/>
          </a:p>
          <a:p>
            <a:pPr algn="just">
              <a:buNone/>
              <a:defRPr lang="ko-KR" altLang="en-US"/>
            </a:pPr>
            <a:endParaRPr lang="ko-KR" altLang="en-US" dirty="0"/>
          </a:p>
          <a:p>
            <a:pPr algn="just">
              <a:defRPr lang="ko-KR" altLang="en-US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4. </a:t>
            </a:r>
            <a:r>
              <a:rPr lang="ko-KR" altLang="en-US"/>
              <a:t>발상의 전환</a:t>
            </a:r>
            <a:r>
              <a:rPr lang="en-US" altLang="ko-KR"/>
              <a:t>(?)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27584" y="1376772"/>
            <a:ext cx="7488832" cy="4849999"/>
          </a:xfrm>
        </p:spPr>
        <p:txBody>
          <a:bodyPr>
            <a:normAutofit fontScale="85000" lnSpcReduction="20000"/>
          </a:bodyPr>
          <a:lstStyle/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/>
              <a:t>가이드라인 제시의 의미</a:t>
            </a:r>
          </a:p>
          <a:p>
            <a:pPr lvl="1" algn="just">
              <a:defRPr lang="ko-KR" altLang="en-US"/>
            </a:pPr>
            <a:r>
              <a:rPr lang="ko-KR" altLang="en-US" dirty="0"/>
              <a:t>규제기관의 재량↓</a:t>
            </a:r>
            <a:r>
              <a:rPr lang="en-US" altLang="ko-KR" dirty="0"/>
              <a:t>,</a:t>
            </a:r>
            <a:r>
              <a:rPr lang="ko-KR" altLang="en-US" dirty="0"/>
              <a:t> 예측가능성</a:t>
            </a:r>
            <a:r>
              <a:rPr lang="ko-KR" altLang="en-US" dirty="0" smtClean="0"/>
              <a:t>↑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but </a:t>
            </a:r>
            <a:r>
              <a:rPr lang="ko-KR" altLang="en-US" dirty="0"/>
              <a:t>사후규제에서 사전규제로 접근 경향</a:t>
            </a:r>
            <a:r>
              <a:rPr lang="en-US" altLang="ko-KR" dirty="0" smtClean="0"/>
              <a:t>(?)</a:t>
            </a:r>
          </a:p>
          <a:p>
            <a:pPr lvl="1" algn="just">
              <a:defRPr lang="ko-KR" altLang="en-US"/>
            </a:pPr>
            <a:endParaRPr lang="en-US" altLang="ko-KR" dirty="0"/>
          </a:p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ko-KR" altLang="en-US" dirty="0" err="1"/>
              <a:t>지상파재송신</a:t>
            </a:r>
            <a:r>
              <a:rPr lang="ko-KR" altLang="en-US" dirty="0"/>
              <a:t> 대가 </a:t>
            </a:r>
            <a:r>
              <a:rPr lang="ko-KR" altLang="en-US" dirty="0" smtClean="0"/>
              <a:t>사후규제</a:t>
            </a:r>
            <a:endParaRPr lang="ko-KR" altLang="en-US" dirty="0" smtClean="0"/>
          </a:p>
          <a:p>
            <a:pPr lvl="1" algn="just">
              <a:defRPr lang="ko-KR" altLang="en-US"/>
            </a:pPr>
            <a:r>
              <a:rPr lang="ko-KR" altLang="en-US" dirty="0" smtClean="0"/>
              <a:t>재송신 대가 사후규제는 현재 그 현저성에 초점이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지상파와</a:t>
            </a:r>
            <a:r>
              <a:rPr lang="ko-KR" altLang="en-US" dirty="0" smtClean="0"/>
              <a:t> 유료방송간의 적정수익 배분</a:t>
            </a:r>
            <a:r>
              <a:rPr lang="en-US" altLang="ko-KR" dirty="0" smtClean="0"/>
              <a:t>(revenue sharing)</a:t>
            </a:r>
            <a:r>
              <a:rPr lang="ko-KR" altLang="en-US" dirty="0" smtClean="0"/>
              <a:t>의 문제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방송법 제</a:t>
            </a:r>
            <a:r>
              <a:rPr lang="en-US" altLang="ko-KR" dirty="0" smtClean="0"/>
              <a:t>85</a:t>
            </a:r>
            <a:r>
              <a:rPr lang="ko-KR" altLang="en-US" dirty="0" smtClean="0"/>
              <a:t>조의</a:t>
            </a:r>
            <a:r>
              <a:rPr lang="en-US" altLang="ko-KR" dirty="0" smtClean="0"/>
              <a:t>2</a:t>
            </a:r>
            <a:r>
              <a:rPr lang="ko-KR" altLang="en-US" dirty="0" smtClean="0"/>
              <a:t>제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항제</a:t>
            </a:r>
            <a:r>
              <a:rPr lang="en-US" altLang="ko-KR" dirty="0" smtClean="0"/>
              <a:t>2</a:t>
            </a:r>
            <a:r>
              <a:rPr lang="ko-KR" altLang="en-US" dirty="0" smtClean="0"/>
              <a:t>호 문제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 algn="just">
              <a:defRPr lang="ko-KR" altLang="en-US"/>
            </a:pPr>
            <a:endParaRPr lang="ko-KR" altLang="en-US" dirty="0"/>
          </a:p>
          <a:p>
            <a:pPr marL="456960" indent="-456960" algn="just">
              <a:buFont typeface="Wingdings"/>
              <a:buChar char="§"/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</a:t>
            </a:r>
            <a:r>
              <a:rPr lang="ko-KR" altLang="en-US" dirty="0" smtClean="0"/>
              <a:t>거래의 </a:t>
            </a:r>
            <a:r>
              <a:rPr lang="ko-KR" altLang="en-US" dirty="0" err="1"/>
              <a:t>사후규제틀과</a:t>
            </a:r>
            <a:r>
              <a:rPr lang="ko-KR" altLang="en-US" dirty="0"/>
              <a:t> 판단기준 정비</a:t>
            </a:r>
          </a:p>
          <a:p>
            <a:pPr lvl="1" algn="just">
              <a:defRPr lang="ko-KR" altLang="en-US"/>
            </a:pPr>
            <a:r>
              <a:rPr lang="ko-KR" altLang="en-US" dirty="0"/>
              <a:t>협상단계</a:t>
            </a:r>
            <a:r>
              <a:rPr lang="en-US" altLang="ko-KR" dirty="0"/>
              <a:t>(</a:t>
            </a:r>
            <a:r>
              <a:rPr lang="ko-KR" altLang="en-US" dirty="0"/>
              <a:t>제공거부</a:t>
            </a:r>
            <a:r>
              <a:rPr lang="en-US" altLang="ko-KR" dirty="0"/>
              <a:t>),</a:t>
            </a:r>
            <a:r>
              <a:rPr lang="ko-KR" altLang="en-US" dirty="0"/>
              <a:t> 이행단계</a:t>
            </a:r>
            <a:r>
              <a:rPr lang="en-US" altLang="ko-KR" dirty="0"/>
              <a:t>(</a:t>
            </a:r>
            <a:r>
              <a:rPr lang="ko-KR" altLang="en-US" dirty="0"/>
              <a:t>제공중단</a:t>
            </a:r>
            <a:r>
              <a:rPr lang="en-US" altLang="ko-KR" dirty="0"/>
              <a:t>,</a:t>
            </a:r>
            <a:r>
              <a:rPr lang="ko-KR" altLang="en-US" dirty="0"/>
              <a:t> 변경</a:t>
            </a:r>
            <a:r>
              <a:rPr lang="en-US" altLang="ko-KR" dirty="0"/>
              <a:t>),</a:t>
            </a:r>
            <a:r>
              <a:rPr lang="ko-KR" altLang="en-US" dirty="0"/>
              <a:t> 내용문제로 체계화하여 위법성 판단기준을 통일적으로 마련할 필요</a:t>
            </a:r>
          </a:p>
          <a:p>
            <a:pPr lvl="1" algn="just">
              <a:buNone/>
              <a:defRPr lang="ko-KR" altLang="en-US"/>
            </a:pPr>
            <a:endParaRPr lang="ko-KR" altLang="en-US" dirty="0"/>
          </a:p>
          <a:p>
            <a:pPr lvl="1" algn="just">
              <a:defRPr lang="ko-KR" altLang="en-US"/>
            </a:pPr>
            <a:endParaRPr lang="ko-KR" altLang="en-US" dirty="0"/>
          </a:p>
          <a:p>
            <a:pPr algn="just">
              <a:buNone/>
              <a:defRPr lang="ko-KR" altLang="en-US"/>
            </a:pPr>
            <a:endParaRPr lang="ko-KR" altLang="en-US" dirty="0"/>
          </a:p>
          <a:p>
            <a:pPr algn="just">
              <a:defRPr lang="ko-KR" altLang="en-US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4. </a:t>
            </a:r>
            <a:r>
              <a:rPr lang="ko-KR" altLang="en-US"/>
              <a:t>발상의 전환</a:t>
            </a:r>
            <a:r>
              <a:rPr lang="en-US" altLang="ko-KR"/>
              <a:t>(?)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b">
            <a:norm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1. (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방송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채널 거래 및 규제의 개관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11560" y="4437112"/>
            <a:ext cx="7920880" cy="891274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ko-KR" alt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감사합니다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55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27584" y="1448780"/>
            <a:ext cx="7488832" cy="4525963"/>
          </a:xfrm>
        </p:spPr>
        <p:txBody>
          <a:bodyPr>
            <a:normAutofit/>
          </a:bodyPr>
          <a:lstStyle/>
          <a:p>
            <a:pPr algn="just">
              <a:buFont typeface="Wingdings"/>
              <a:buChar char="§"/>
              <a:defRPr lang="ko-KR" altLang="en-US"/>
            </a:pPr>
            <a:r>
              <a:rPr lang="ko-KR" altLang="en-US" sz="2700" dirty="0"/>
              <a:t>방송채널의 거래 유형</a:t>
            </a:r>
          </a:p>
          <a:p>
            <a:pPr lvl="1" algn="just">
              <a:defRPr lang="ko-KR" altLang="en-US"/>
            </a:pPr>
            <a:r>
              <a:rPr lang="ko-KR" altLang="en-US" sz="2300" dirty="0" err="1">
                <a:solidFill>
                  <a:srgbClr val="FF0000"/>
                </a:solidFill>
              </a:rPr>
              <a:t>지상파방송채널</a:t>
            </a:r>
            <a:r>
              <a:rPr lang="ko-KR" altLang="en-US" sz="2300" dirty="0"/>
              <a:t> </a:t>
            </a:r>
            <a:r>
              <a:rPr lang="ko-KR" altLang="en-US" sz="2300" dirty="0" err="1"/>
              <a:t>재전송권</a:t>
            </a:r>
            <a:r>
              <a:rPr lang="ko-KR" altLang="en-US" sz="2300" dirty="0"/>
              <a:t> 거래</a:t>
            </a:r>
            <a:r>
              <a:rPr lang="en-US" altLang="ko-KR" sz="2300" dirty="0"/>
              <a:t>(</a:t>
            </a:r>
            <a:r>
              <a:rPr lang="ko-KR" altLang="en-US" sz="2300" dirty="0" err="1"/>
              <a:t>지상파재송신</a:t>
            </a:r>
            <a:r>
              <a:rPr lang="en-US" altLang="ko-KR" sz="2300" dirty="0"/>
              <a:t>)</a:t>
            </a:r>
          </a:p>
          <a:p>
            <a:pPr lvl="1" algn="just">
              <a:defRPr lang="ko-KR" altLang="en-US"/>
            </a:pPr>
            <a:r>
              <a:rPr lang="ko-KR" altLang="en-US" sz="2300" dirty="0"/>
              <a:t>유료방송채널</a:t>
            </a:r>
            <a:r>
              <a:rPr lang="en-US" altLang="ko-KR" sz="2300" dirty="0"/>
              <a:t>(</a:t>
            </a:r>
            <a:r>
              <a:rPr lang="en-US" altLang="ko-KR" sz="2300" dirty="0">
                <a:solidFill>
                  <a:srgbClr val="FF0000"/>
                </a:solidFill>
              </a:rPr>
              <a:t>PP</a:t>
            </a:r>
            <a:r>
              <a:rPr lang="ko-KR" altLang="en-US" sz="2300" dirty="0">
                <a:solidFill>
                  <a:srgbClr val="FF0000"/>
                </a:solidFill>
              </a:rPr>
              <a:t>채널</a:t>
            </a:r>
            <a:r>
              <a:rPr lang="en-US" altLang="ko-KR" sz="2300" dirty="0"/>
              <a:t>)</a:t>
            </a:r>
            <a:r>
              <a:rPr lang="ko-KR" altLang="en-US" sz="2300" dirty="0"/>
              <a:t> 거래</a:t>
            </a:r>
          </a:p>
          <a:p>
            <a:pPr lvl="1" algn="just">
              <a:defRPr lang="ko-KR" altLang="en-US"/>
            </a:pPr>
            <a:r>
              <a:rPr lang="ko-KR" altLang="en-US" sz="2300" dirty="0" err="1"/>
              <a:t>지상파</a:t>
            </a:r>
            <a:r>
              <a:rPr lang="ko-KR" altLang="en-US" sz="2300" dirty="0"/>
              <a:t> </a:t>
            </a:r>
            <a:r>
              <a:rPr lang="ko-KR" altLang="en-US" sz="2300" dirty="0" err="1"/>
              <a:t>서울키스테이션과</a:t>
            </a:r>
            <a:r>
              <a:rPr lang="ko-KR" altLang="en-US" sz="2300" dirty="0"/>
              <a:t> </a:t>
            </a:r>
            <a:r>
              <a:rPr lang="ko-KR" altLang="en-US" sz="2300" dirty="0" err="1"/>
              <a:t>지역지상파의</a:t>
            </a:r>
            <a:r>
              <a:rPr lang="ko-KR" altLang="en-US" sz="2300" dirty="0"/>
              <a:t> </a:t>
            </a:r>
            <a:r>
              <a:rPr lang="ko-KR" altLang="en-US" sz="2300" dirty="0" smtClean="0"/>
              <a:t>채널거래</a:t>
            </a:r>
            <a:r>
              <a:rPr lang="en-US" altLang="ko-KR" sz="2300" dirty="0" smtClean="0"/>
              <a:t>(</a:t>
            </a:r>
            <a:r>
              <a:rPr lang="en-US" altLang="ko-KR" sz="23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…)</a:t>
            </a:r>
            <a:endParaRPr lang="ko-KR" altLang="en-US" sz="2300" dirty="0"/>
          </a:p>
          <a:p>
            <a:pPr marL="457200" lvl="1" indent="0" algn="just">
              <a:buNone/>
              <a:defRPr lang="ko-KR" altLang="en-US"/>
            </a:pPr>
            <a:r>
              <a:rPr lang="en-US" altLang="ko-KR" sz="2300" dirty="0"/>
              <a:t>=&gt; KISDI</a:t>
            </a:r>
            <a:r>
              <a:rPr lang="ko-KR" altLang="en-US" sz="2300" dirty="0"/>
              <a:t>의 시장획정</a:t>
            </a:r>
            <a:endParaRPr lang="en-US" altLang="ko-KR" sz="2300" dirty="0"/>
          </a:p>
          <a:p>
            <a:pPr marL="457200" lvl="1" indent="0" algn="just">
              <a:buNone/>
              <a:defRPr lang="ko-KR" altLang="en-US"/>
            </a:pPr>
            <a:endParaRPr lang="ko-KR" altLang="en-US" dirty="0"/>
          </a:p>
          <a:p>
            <a:pPr algn="just">
              <a:buFont typeface="Wingdings"/>
              <a:buChar char="§"/>
              <a:defRPr lang="ko-KR" altLang="en-US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1. (</a:t>
            </a:r>
            <a:r>
              <a:rPr lang="ko-KR" altLang="en-US"/>
              <a:t>방송</a:t>
            </a:r>
            <a:r>
              <a:rPr lang="en-US" altLang="ko-KR"/>
              <a:t>)</a:t>
            </a:r>
            <a:r>
              <a:rPr lang="ko-KR" altLang="en-US"/>
              <a:t>채널 거래 및 규제의 개관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3688" y="3609020"/>
            <a:ext cx="5604792" cy="2916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buFont typeface="Wingdings"/>
              <a:buChar char="§"/>
              <a:defRPr lang="ko-KR" altLang="en-US"/>
            </a:pPr>
            <a:r>
              <a:rPr lang="ko-KR" altLang="en-US" dirty="0"/>
              <a:t>방송채널과 채널의 개념구분</a:t>
            </a:r>
          </a:p>
          <a:p>
            <a:pPr lvl="1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방송채널</a:t>
            </a:r>
            <a:r>
              <a:rPr lang="en-US" altLang="ko-KR" dirty="0"/>
              <a:t>) </a:t>
            </a:r>
            <a:r>
              <a:rPr lang="ko-KR" altLang="en-US" dirty="0"/>
              <a:t>개개의 방송프로그램과 방송광고가 동일한 공간에서 시간적 연속하여 편성이 이루어진 결과물</a:t>
            </a:r>
          </a:p>
          <a:p>
            <a:pPr lvl="1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채널</a:t>
            </a:r>
            <a:r>
              <a:rPr lang="en-US" altLang="ko-KR" dirty="0"/>
              <a:t>)</a:t>
            </a:r>
            <a:r>
              <a:rPr lang="ko-KR" altLang="en-US" dirty="0"/>
              <a:t> 방송채널이 채워지는 논리적</a:t>
            </a:r>
            <a:r>
              <a:rPr lang="en-US" altLang="ko-KR" dirty="0"/>
              <a:t>(</a:t>
            </a:r>
            <a:r>
              <a:rPr lang="ko-KR" altLang="en-US" dirty="0"/>
              <a:t>물리적</a:t>
            </a:r>
            <a:r>
              <a:rPr lang="en-US" altLang="ko-KR" dirty="0"/>
              <a:t>)</a:t>
            </a:r>
            <a:r>
              <a:rPr lang="ko-KR" altLang="en-US" dirty="0"/>
              <a:t> 공간</a:t>
            </a:r>
            <a:r>
              <a:rPr lang="en-US" altLang="ko-KR" dirty="0"/>
              <a:t>(capacity)</a:t>
            </a:r>
          </a:p>
          <a:p>
            <a:pPr lvl="1" algn="just">
              <a:buNone/>
              <a:defRPr lang="ko-KR" altLang="en-US"/>
            </a:pPr>
            <a:r>
              <a:rPr lang="en-US" altLang="ko-KR" dirty="0"/>
              <a:t>※</a:t>
            </a:r>
            <a:r>
              <a:rPr lang="ko-KR" altLang="en-US" dirty="0"/>
              <a:t> 방송법 금지행위 규제</a:t>
            </a:r>
            <a:r>
              <a:rPr lang="en-US" altLang="ko-KR" dirty="0"/>
              <a:t>:</a:t>
            </a:r>
            <a:r>
              <a:rPr lang="ko-KR" altLang="en-US" dirty="0"/>
              <a:t> 방송채널</a:t>
            </a:r>
            <a:r>
              <a:rPr lang="en-US" altLang="ko-KR" dirty="0"/>
              <a:t>,</a:t>
            </a:r>
            <a:r>
              <a:rPr lang="ko-KR" altLang="en-US" dirty="0"/>
              <a:t> 채널 개념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 algn="just">
              <a:buNone/>
              <a:defRPr lang="ko-KR" altLang="en-US"/>
            </a:pPr>
            <a:r>
              <a:rPr lang="en-US" altLang="ko-KR" dirty="0" smtClean="0"/>
              <a:t>=&gt; </a:t>
            </a:r>
            <a:r>
              <a:rPr lang="ko-KR" altLang="en-US" dirty="0" smtClean="0"/>
              <a:t>이하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방송채널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채널을 모두 아우르기 위해 </a:t>
            </a:r>
            <a:r>
              <a:rPr lang="en-US" altLang="ko-KR" dirty="0" smtClean="0"/>
              <a:t>‘(</a:t>
            </a:r>
            <a:r>
              <a:rPr lang="ko-KR" altLang="en-US" dirty="0" smtClean="0"/>
              <a:t>방송</a:t>
            </a:r>
            <a:r>
              <a:rPr lang="en-US" altLang="ko-KR" dirty="0" smtClean="0"/>
              <a:t>)</a:t>
            </a:r>
            <a:r>
              <a:rPr lang="ko-KR" altLang="en-US" dirty="0" smtClean="0"/>
              <a:t>채널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이라고 표</a:t>
            </a:r>
            <a:r>
              <a:rPr lang="ko-KR" altLang="en-US" dirty="0" smtClean="0"/>
              <a:t>현</a:t>
            </a:r>
            <a:endParaRPr lang="en-US" altLang="ko-KR" dirty="0" smtClean="0"/>
          </a:p>
          <a:p>
            <a:pPr lvl="1" algn="just">
              <a:buNone/>
              <a:defRPr lang="ko-KR" altLang="en-US"/>
            </a:pPr>
            <a:endParaRPr lang="ko-KR" altLang="en-US" dirty="0"/>
          </a:p>
          <a:p>
            <a:pPr algn="just">
              <a:buFont typeface="Wingdings"/>
              <a:buChar char="§"/>
              <a:defRPr lang="ko-KR" altLang="en-US"/>
            </a:pPr>
            <a:r>
              <a:rPr lang="ko-KR" altLang="en-US" dirty="0"/>
              <a:t>방송채널 거래의 주체</a:t>
            </a:r>
          </a:p>
          <a:p>
            <a:pPr lvl="1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방송채널의 공급자</a:t>
            </a:r>
            <a:r>
              <a:rPr lang="en-US" altLang="ko-KR" dirty="0"/>
              <a:t>,</a:t>
            </a:r>
            <a:r>
              <a:rPr lang="ko-KR" altLang="en-US" dirty="0"/>
              <a:t> 채널의 수요자</a:t>
            </a:r>
            <a:r>
              <a:rPr lang="en-US" altLang="ko-KR" dirty="0"/>
              <a:t>) </a:t>
            </a:r>
            <a:r>
              <a:rPr lang="ko-KR" altLang="en-US" dirty="0" err="1"/>
              <a:t>지상파방송사업자</a:t>
            </a:r>
            <a:r>
              <a:rPr lang="en-US" altLang="ko-KR" dirty="0"/>
              <a:t>, PP(</a:t>
            </a:r>
            <a:r>
              <a:rPr lang="ko-KR" altLang="en-US" dirty="0" err="1"/>
              <a:t>종편</a:t>
            </a:r>
            <a:r>
              <a:rPr lang="en-US" altLang="ko-KR" dirty="0"/>
              <a:t>, </a:t>
            </a:r>
            <a:r>
              <a:rPr lang="ko-KR" altLang="en-US" dirty="0"/>
              <a:t>홈쇼핑 포함</a:t>
            </a:r>
            <a:r>
              <a:rPr lang="en-US" altLang="ko-KR" dirty="0"/>
              <a:t>)</a:t>
            </a:r>
          </a:p>
          <a:p>
            <a:pPr lvl="1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방송채널의 수요자</a:t>
            </a:r>
            <a:r>
              <a:rPr lang="en-US" altLang="ko-KR" dirty="0"/>
              <a:t>,</a:t>
            </a:r>
            <a:r>
              <a:rPr lang="ko-KR" altLang="en-US" dirty="0"/>
              <a:t> 채널의 공급자</a:t>
            </a:r>
            <a:r>
              <a:rPr lang="en-US" altLang="ko-KR" dirty="0"/>
              <a:t>) </a:t>
            </a:r>
            <a:r>
              <a:rPr lang="ko-KR" altLang="en-US" dirty="0"/>
              <a:t>유료방송사업자</a:t>
            </a:r>
            <a:r>
              <a:rPr lang="en-US" altLang="ko-KR" dirty="0"/>
              <a:t>(SO, </a:t>
            </a:r>
            <a:r>
              <a:rPr lang="ko-KR" altLang="en-US" dirty="0"/>
              <a:t>위성</a:t>
            </a:r>
            <a:r>
              <a:rPr lang="en-US" altLang="ko-KR" dirty="0"/>
              <a:t>, IPTV)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1. (</a:t>
            </a:r>
            <a:r>
              <a:rPr lang="ko-KR" altLang="en-US"/>
              <a:t>방송</a:t>
            </a:r>
            <a:r>
              <a:rPr lang="en-US" altLang="ko-KR"/>
              <a:t>)</a:t>
            </a:r>
            <a:r>
              <a:rPr lang="ko-KR" altLang="en-US"/>
              <a:t>채널 거래 및 규제의 개관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27584" y="1700808"/>
            <a:ext cx="7488832" cy="4525963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Wingdings"/>
              <a:buChar char="§"/>
              <a:defRPr lang="ko-KR" altLang="en-US"/>
            </a:pPr>
            <a:r>
              <a:rPr lang="en-US" altLang="ko-KR" dirty="0" smtClean="0"/>
              <a:t>(</a:t>
            </a:r>
            <a:r>
              <a:rPr lang="ko-KR" altLang="en-US" dirty="0" smtClean="0"/>
              <a:t>방송</a:t>
            </a:r>
            <a:r>
              <a:rPr lang="en-US" altLang="ko-KR" dirty="0" smtClean="0"/>
              <a:t>)</a:t>
            </a:r>
            <a:r>
              <a:rPr lang="ko-KR" altLang="en-US" dirty="0" smtClean="0"/>
              <a:t>채널 </a:t>
            </a:r>
            <a:r>
              <a:rPr lang="ko-KR" altLang="en-US" dirty="0"/>
              <a:t>거래의 구조</a:t>
            </a:r>
          </a:p>
          <a:p>
            <a:pPr lvl="1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거래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계약</a:t>
            </a:r>
            <a:r>
              <a:rPr lang="en-US" altLang="ko-KR" dirty="0" smtClean="0"/>
              <a:t>’!)</a:t>
            </a:r>
            <a:r>
              <a:rPr lang="ko-KR" altLang="en-US" dirty="0" smtClean="0"/>
              <a:t> </a:t>
            </a:r>
            <a:r>
              <a:rPr lang="ko-KR" altLang="en-US" dirty="0"/>
              <a:t>채널사용계약</a:t>
            </a:r>
            <a:r>
              <a:rPr lang="en-US" altLang="ko-KR" dirty="0"/>
              <a:t>/</a:t>
            </a:r>
            <a:r>
              <a:rPr lang="ko-KR" altLang="en-US" dirty="0"/>
              <a:t>채널제공계약</a:t>
            </a:r>
            <a:r>
              <a:rPr lang="en-US" altLang="ko-KR" dirty="0"/>
              <a:t> or </a:t>
            </a:r>
            <a:r>
              <a:rPr lang="ko-KR" altLang="en-US" dirty="0"/>
              <a:t>방송프로그램 공급계약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지상파재송신</a:t>
            </a:r>
            <a:r>
              <a:rPr lang="ko-KR" altLang="en-US" dirty="0"/>
              <a:t> 계약</a:t>
            </a:r>
          </a:p>
          <a:p>
            <a:pPr lvl="1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거래대상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only </a:t>
            </a:r>
            <a:r>
              <a:rPr lang="ko-KR" altLang="en-US" dirty="0"/>
              <a:t>방송채널</a:t>
            </a:r>
            <a:r>
              <a:rPr lang="en-US" altLang="ko-KR" dirty="0"/>
              <a:t>?)</a:t>
            </a:r>
            <a:r>
              <a:rPr lang="ko-KR" altLang="en-US" dirty="0"/>
              <a:t> 방송채널이 사용할 공간인 유료방송사업자의 채널</a:t>
            </a:r>
            <a:r>
              <a:rPr lang="en-US" altLang="ko-KR" dirty="0"/>
              <a:t>(capacity)*</a:t>
            </a:r>
            <a:r>
              <a:rPr lang="ko-KR" altLang="en-US" dirty="0"/>
              <a:t>도 거래의 고려요소</a:t>
            </a:r>
          </a:p>
          <a:p>
            <a:pPr lvl="1" algn="just">
              <a:buNone/>
              <a:defRPr lang="ko-KR" altLang="en-US"/>
            </a:pPr>
            <a:r>
              <a:rPr lang="ko-KR" altLang="en-US" dirty="0"/>
              <a:t>∵ </a:t>
            </a:r>
            <a:r>
              <a:rPr lang="en-US" altLang="ko-KR" dirty="0"/>
              <a:t>‘</a:t>
            </a:r>
            <a:r>
              <a:rPr lang="ko-KR" altLang="en-US" dirty="0"/>
              <a:t>채널</a:t>
            </a:r>
            <a:r>
              <a:rPr lang="en-US" altLang="ko-KR" dirty="0"/>
              <a:t>’</a:t>
            </a:r>
            <a:r>
              <a:rPr lang="ko-KR" altLang="en-US" u="sng" dirty="0"/>
              <a:t>사용</a:t>
            </a:r>
            <a:r>
              <a:rPr lang="ko-KR" altLang="en-US" dirty="0"/>
              <a:t>계약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채널</a:t>
            </a:r>
            <a:r>
              <a:rPr lang="en-US" altLang="ko-KR" dirty="0"/>
              <a:t>’</a:t>
            </a:r>
            <a:r>
              <a:rPr lang="ko-KR" altLang="en-US" u="sng" dirty="0"/>
              <a:t>제공</a:t>
            </a:r>
            <a:r>
              <a:rPr lang="ko-KR" altLang="en-US" dirty="0"/>
              <a:t>계약</a:t>
            </a:r>
          </a:p>
          <a:p>
            <a:pPr lvl="1" algn="just">
              <a:buNone/>
              <a:defRPr lang="ko-KR" altLang="en-US"/>
            </a:pPr>
            <a:r>
              <a:rPr lang="en-US" altLang="ko-KR" dirty="0"/>
              <a:t>=&gt;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방송채널 거래는 채널 거래도 수반</a:t>
            </a:r>
            <a:endParaRPr lang="en-US" altLang="ko-KR" dirty="0"/>
          </a:p>
          <a:p>
            <a:pPr lvl="1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생산요소 거래</a:t>
            </a:r>
            <a:r>
              <a:rPr lang="en-US" altLang="ko-KR" dirty="0"/>
              <a:t>,</a:t>
            </a:r>
            <a:r>
              <a:rPr lang="ko-KR" altLang="en-US" dirty="0"/>
              <a:t> 거래대상의 의미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방송</a:t>
            </a:r>
            <a:r>
              <a:rPr lang="en-US" altLang="ko-KR" dirty="0" smtClean="0"/>
              <a:t>)</a:t>
            </a:r>
            <a:r>
              <a:rPr lang="ko-KR" altLang="en-US" dirty="0" smtClean="0"/>
              <a:t>채널은 </a:t>
            </a:r>
            <a:r>
              <a:rPr lang="ko-KR" altLang="en-US" dirty="0"/>
              <a:t>유료방송사업</a:t>
            </a:r>
            <a:r>
              <a:rPr lang="en-US" altLang="ko-KR" dirty="0"/>
              <a:t>(BM)</a:t>
            </a:r>
            <a:r>
              <a:rPr lang="ko-KR" altLang="en-US" dirty="0"/>
              <a:t>에 있어 </a:t>
            </a:r>
            <a:r>
              <a:rPr lang="ko-KR" altLang="en-US" u="sng" dirty="0"/>
              <a:t>중요한</a:t>
            </a:r>
            <a:r>
              <a:rPr lang="ko-KR" altLang="en-US" dirty="0"/>
              <a:t> 생산요소</a:t>
            </a:r>
            <a:r>
              <a:rPr lang="en-US" altLang="ko-KR" dirty="0"/>
              <a:t>(factor of production)</a:t>
            </a:r>
          </a:p>
          <a:p>
            <a:pPr lvl="1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방송채널 거래의 제</a:t>
            </a:r>
            <a:r>
              <a:rPr lang="en-US" altLang="ko-KR" dirty="0"/>
              <a:t>3</a:t>
            </a:r>
            <a:r>
              <a:rPr lang="ko-KR" altLang="en-US" dirty="0" err="1"/>
              <a:t>자效</a:t>
            </a:r>
            <a:r>
              <a:rPr lang="en-US" altLang="ko-KR" dirty="0"/>
              <a:t>)</a:t>
            </a:r>
            <a:r>
              <a:rPr lang="ko-KR" altLang="en-US" dirty="0"/>
              <a:t> 제</a:t>
            </a:r>
            <a:r>
              <a:rPr lang="en-US" altLang="ko-KR" dirty="0"/>
              <a:t>3</a:t>
            </a:r>
            <a:r>
              <a:rPr lang="ko-KR" altLang="en-US" dirty="0"/>
              <a:t>자인 유료방송 가입자</a:t>
            </a:r>
            <a:r>
              <a:rPr lang="en-US" altLang="ko-KR" dirty="0"/>
              <a:t>(</a:t>
            </a:r>
            <a:r>
              <a:rPr lang="ko-KR" altLang="en-US" dirty="0"/>
              <a:t>시청자</a:t>
            </a:r>
            <a:r>
              <a:rPr lang="en-US" altLang="ko-KR" dirty="0"/>
              <a:t>)</a:t>
            </a:r>
            <a:r>
              <a:rPr lang="ko-KR" altLang="en-US" dirty="0"/>
              <a:t>의 시청권</a:t>
            </a:r>
          </a:p>
          <a:p>
            <a:pPr lvl="1" algn="just">
              <a:buNone/>
              <a:defRPr lang="ko-KR" altLang="en-US"/>
            </a:pPr>
            <a:endParaRPr lang="en-US" altLang="ko-KR" dirty="0"/>
          </a:p>
          <a:p>
            <a:pPr algn="just">
              <a:buFont typeface="Wingdings"/>
              <a:buChar char="§"/>
              <a:defRPr lang="ko-KR" altLang="en-US"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1. (</a:t>
            </a:r>
            <a:r>
              <a:rPr lang="ko-KR" altLang="en-US"/>
              <a:t>방송</a:t>
            </a:r>
            <a:r>
              <a:rPr lang="en-US" altLang="ko-KR"/>
              <a:t>)</a:t>
            </a:r>
            <a:r>
              <a:rPr lang="ko-KR" altLang="en-US"/>
              <a:t>채널 거래 및 규제의 개관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Font typeface="Wingdings"/>
              <a:buChar char="§"/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방송</a:t>
            </a:r>
            <a:r>
              <a:rPr lang="en-US" altLang="ko-KR"/>
              <a:t>)</a:t>
            </a:r>
            <a:r>
              <a:rPr lang="ko-KR" altLang="en-US"/>
              <a:t>채널 거래에 대한 사전규제</a:t>
            </a:r>
          </a:p>
          <a:p>
            <a:pPr marL="742950" lvl="1" indent="-342900" algn="just">
              <a:defRPr lang="ko-KR" altLang="en-US"/>
            </a:pPr>
            <a:r>
              <a:rPr lang="ko-KR" altLang="en-US"/>
              <a:t>일정한 대가로 </a:t>
            </a:r>
            <a:r>
              <a:rPr lang="en-US" altLang="ko-KR"/>
              <a:t>must offer</a:t>
            </a:r>
          </a:p>
          <a:p>
            <a:pPr marL="742950" lvl="1" indent="-342900" algn="just">
              <a:defRPr lang="ko-KR" altLang="en-US"/>
            </a:pPr>
            <a:r>
              <a:rPr lang="ko-KR" altLang="en-US"/>
              <a:t>대표적으로 상호접속의무와 접속료 규제</a:t>
            </a:r>
          </a:p>
          <a:p>
            <a:pPr marL="742950" lvl="1" indent="-342900" algn="just">
              <a:defRPr lang="ko-KR" altLang="en-US"/>
            </a:pPr>
            <a:r>
              <a:rPr lang="ko-KR" altLang="en-US"/>
              <a:t>규제의 재량적 판단이 상대적으로 ↓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but </a:t>
            </a:r>
            <a:r>
              <a:rPr lang="ko-KR" altLang="en-US"/>
              <a:t>우리 현행법제상 </a:t>
            </a:r>
            <a:r>
              <a:rPr lang="en-US" altLang="ko-KR"/>
              <a:t>(</a:t>
            </a:r>
            <a:r>
              <a:rPr lang="ko-KR" altLang="en-US"/>
              <a:t>방송</a:t>
            </a:r>
            <a:r>
              <a:rPr lang="en-US" altLang="ko-KR"/>
              <a:t>)</a:t>
            </a:r>
            <a:r>
              <a:rPr lang="ko-KR" altLang="en-US"/>
              <a:t>채널 거래에 대한 사전규제는 부재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cf. </a:t>
            </a:r>
            <a:r>
              <a:rPr lang="ko-KR" altLang="en-US"/>
              <a:t>영국 </a:t>
            </a:r>
            <a:r>
              <a:rPr lang="en-US" altLang="ko-KR"/>
              <a:t>Ofcom, Sky Premium </a:t>
            </a:r>
            <a:r>
              <a:rPr lang="ko-KR" altLang="en-US"/>
              <a:t>채널</a:t>
            </a:r>
            <a:r>
              <a:rPr lang="en-US" altLang="ko-KR"/>
              <a:t>(</a:t>
            </a:r>
            <a:r>
              <a:rPr lang="ko-KR" altLang="en-US"/>
              <a:t>특히</a:t>
            </a:r>
            <a:r>
              <a:rPr lang="en-US" altLang="ko-KR"/>
              <a:t>,</a:t>
            </a:r>
            <a:r>
              <a:rPr lang="ko-KR" altLang="en-US"/>
              <a:t> 스포츠중계채널</a:t>
            </a:r>
            <a:r>
              <a:rPr lang="en-US" altLang="ko-KR"/>
              <a:t>)</a:t>
            </a:r>
            <a:r>
              <a:rPr lang="ko-KR" altLang="en-US"/>
              <a:t>에 대한 </a:t>
            </a:r>
            <a:r>
              <a:rPr lang="en-US" altLang="ko-KR"/>
              <a:t>wholesale must offer</a:t>
            </a:r>
            <a:r>
              <a:rPr lang="ko-KR" altLang="en-US"/>
              <a:t> </a:t>
            </a:r>
            <a:r>
              <a:rPr lang="en-US" altLang="ko-KR"/>
              <a:t>condition </a:t>
            </a:r>
            <a:r>
              <a:rPr lang="ko-KR" altLang="en-US"/>
              <a:t>부과</a:t>
            </a:r>
          </a:p>
          <a:p>
            <a:pPr marL="742950" lvl="1" indent="-342900" algn="just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방송</a:t>
            </a:r>
            <a:r>
              <a:rPr lang="en-US" altLang="ko-KR"/>
              <a:t>)</a:t>
            </a:r>
            <a:r>
              <a:rPr lang="ko-KR" altLang="en-US"/>
              <a:t>채널의 중요성</a:t>
            </a:r>
            <a:r>
              <a:rPr lang="en-US" altLang="ko-KR"/>
              <a:t>,</a:t>
            </a:r>
            <a:r>
              <a:rPr lang="ko-KR" altLang="en-US"/>
              <a:t> 특히 시장에서의 지위에 따라 사전규제 수단 작동 가능성 有</a:t>
            </a:r>
          </a:p>
          <a:p>
            <a:pPr lvl="1" algn="just">
              <a:buNone/>
              <a:defRPr lang="ko-KR" altLang="en-US"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1. (</a:t>
            </a:r>
            <a:r>
              <a:rPr lang="ko-KR" altLang="en-US"/>
              <a:t>방송</a:t>
            </a:r>
            <a:r>
              <a:rPr lang="en-US" altLang="ko-KR"/>
              <a:t>)</a:t>
            </a:r>
            <a:r>
              <a:rPr lang="ko-KR" altLang="en-US"/>
              <a:t>채널 거래 및 규제의 개관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/>
              <a:buChar char="§"/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거래에 대한 사후규제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계약의 자유</a:t>
            </a:r>
            <a:r>
              <a:rPr lang="en-US" altLang="ko-KR" dirty="0"/>
              <a:t>(</a:t>
            </a:r>
            <a:r>
              <a:rPr lang="ko-KR" altLang="en-US" dirty="0" err="1"/>
              <a:t>사적자치</a:t>
            </a:r>
            <a:r>
              <a:rPr lang="en-US" altLang="ko-KR" dirty="0"/>
              <a:t>)</a:t>
            </a:r>
            <a:r>
              <a:rPr lang="ko-KR" altLang="en-US" dirty="0"/>
              <a:t>를 최대한 존중하되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case by case</a:t>
            </a:r>
            <a:r>
              <a:rPr lang="ko-KR" altLang="en-US" dirty="0"/>
              <a:t>로 남용행위를 사후적 규제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규제기관은 사후적으로 일정한 숙고 절차를 거쳐 규제여부와 </a:t>
            </a:r>
            <a:r>
              <a:rPr lang="ko-KR" altLang="en-US" dirty="0" smtClean="0"/>
              <a:t>규제방식을 </a:t>
            </a:r>
            <a:r>
              <a:rPr lang="ko-KR" altLang="en-US" dirty="0"/>
              <a:t>결정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거래와 관련된 행위가 </a:t>
            </a:r>
            <a:r>
              <a:rPr lang="en-US" altLang="ko-KR" dirty="0"/>
              <a:t>‘</a:t>
            </a:r>
            <a:r>
              <a:rPr lang="ko-KR" altLang="en-US" dirty="0"/>
              <a:t>부당</a:t>
            </a:r>
            <a:r>
              <a:rPr lang="en-US" altLang="ko-KR" dirty="0"/>
              <a:t>’</a:t>
            </a:r>
            <a:r>
              <a:rPr lang="ko-KR" altLang="en-US" dirty="0"/>
              <a:t>한지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정당한 사유가 있는지</a:t>
            </a:r>
            <a:r>
              <a:rPr lang="en-US" altLang="ko-KR" dirty="0"/>
              <a:t>’</a:t>
            </a:r>
            <a:r>
              <a:rPr lang="ko-KR" altLang="en-US" dirty="0"/>
              <a:t> 여부에 대한 사후적 판단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규제의 재량적 판단이 상대적으로 ↑</a:t>
            </a:r>
          </a:p>
          <a:p>
            <a:pPr lvl="1" algn="just">
              <a:buNone/>
              <a:defRPr lang="ko-KR" altLang="en-US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1. (</a:t>
            </a:r>
            <a:r>
              <a:rPr lang="ko-KR" altLang="en-US"/>
              <a:t>방송</a:t>
            </a:r>
            <a:r>
              <a:rPr lang="en-US" altLang="ko-KR"/>
              <a:t>)</a:t>
            </a:r>
            <a:r>
              <a:rPr lang="ko-KR" altLang="en-US"/>
              <a:t>채널 거래 및 규제의 개관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/>
              <a:buChar char="§"/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거래 사후규제의 쟁점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제공</a:t>
            </a:r>
            <a:r>
              <a:rPr lang="en-US" altLang="ko-KR" dirty="0"/>
              <a:t>*</a:t>
            </a:r>
            <a:r>
              <a:rPr lang="ko-KR" altLang="en-US" dirty="0"/>
              <a:t>의 자유와 그 한계</a:t>
            </a:r>
          </a:p>
          <a:p>
            <a:pPr marL="742950" lvl="1" indent="-342900" algn="just">
              <a:buNone/>
              <a:defRPr lang="ko-KR" altLang="en-US"/>
            </a:pPr>
            <a:r>
              <a:rPr lang="ko-KR" altLang="en-US" dirty="0"/>
              <a:t>※ 유료방송사업자에 있어서도</a:t>
            </a:r>
            <a:r>
              <a:rPr lang="en-US" altLang="ko-KR" dirty="0"/>
              <a:t>,</a:t>
            </a:r>
            <a:r>
              <a:rPr lang="ko-KR" altLang="en-US" dirty="0"/>
              <a:t> 채널에 대한 재산권</a:t>
            </a:r>
            <a:r>
              <a:rPr lang="en-US" altLang="ko-KR" dirty="0"/>
              <a:t>(</a:t>
            </a:r>
            <a:r>
              <a:rPr lang="en-US" altLang="ko-KR" dirty="0" err="1"/>
              <a:t>Eigentum</a:t>
            </a:r>
            <a:r>
              <a:rPr lang="en-US" altLang="ko-KR" dirty="0"/>
              <a:t> am </a:t>
            </a:r>
            <a:r>
              <a:rPr lang="en-US" altLang="ko-KR" dirty="0" err="1"/>
              <a:t>Netz</a:t>
            </a:r>
            <a:r>
              <a:rPr lang="en-US" altLang="ko-KR" dirty="0"/>
              <a:t>),</a:t>
            </a:r>
            <a:r>
              <a:rPr lang="ko-KR" altLang="en-US" dirty="0"/>
              <a:t> 채널 </a:t>
            </a:r>
            <a:r>
              <a:rPr lang="ko-KR" altLang="en-US" dirty="0" err="1"/>
              <a:t>구성ㆍ운용의</a:t>
            </a:r>
            <a:r>
              <a:rPr lang="ko-KR" altLang="en-US" dirty="0"/>
              <a:t> 자유 有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거래대가 형성의 자유와 한계</a:t>
            </a:r>
          </a:p>
          <a:p>
            <a:pPr marL="742950" lvl="1" indent="-342900" algn="just">
              <a:defRPr lang="ko-KR" altLang="en-US"/>
            </a:pPr>
            <a:r>
              <a:rPr lang="en-US" altLang="ko-KR" dirty="0"/>
              <a:t>(</a:t>
            </a:r>
            <a:r>
              <a:rPr lang="ko-KR" altLang="en-US" dirty="0"/>
              <a:t>방송</a:t>
            </a:r>
            <a:r>
              <a:rPr lang="en-US" altLang="ko-KR" dirty="0"/>
              <a:t>)</a:t>
            </a:r>
            <a:r>
              <a:rPr lang="ko-KR" altLang="en-US" dirty="0"/>
              <a:t>채널 거래에 있어 유료방송사업자 채널의 기능</a:t>
            </a:r>
            <a:r>
              <a:rPr lang="en-US" altLang="ko-KR" dirty="0"/>
              <a:t>,</a:t>
            </a:r>
            <a:r>
              <a:rPr lang="ko-KR" altLang="en-US" dirty="0"/>
              <a:t> 중요성</a:t>
            </a:r>
            <a:r>
              <a:rPr lang="en-US" altLang="ko-KR" dirty="0"/>
              <a:t>,</a:t>
            </a:r>
            <a:r>
              <a:rPr lang="ko-KR" altLang="en-US" dirty="0"/>
              <a:t> 규범적 가치</a:t>
            </a:r>
          </a:p>
          <a:p>
            <a:pPr marL="742950" lvl="1" indent="-342900" algn="just">
              <a:defRPr lang="ko-KR" altLang="en-US"/>
            </a:pPr>
            <a:r>
              <a:rPr lang="ko-KR" altLang="en-US" dirty="0"/>
              <a:t>사후규제의 고려요소</a:t>
            </a:r>
            <a:r>
              <a:rPr lang="en-US" altLang="ko-KR" dirty="0"/>
              <a:t>,</a:t>
            </a:r>
            <a:r>
              <a:rPr lang="ko-KR" altLang="en-US" dirty="0"/>
              <a:t> 사후규제 기준</a:t>
            </a:r>
            <a:r>
              <a:rPr lang="en-US" altLang="ko-KR" dirty="0"/>
              <a:t>(</a:t>
            </a:r>
            <a:r>
              <a:rPr lang="ko-KR" altLang="en-US" dirty="0"/>
              <a:t>위법성 판단기준</a:t>
            </a:r>
            <a:r>
              <a:rPr lang="en-US" altLang="ko-KR" dirty="0"/>
              <a:t>)</a:t>
            </a:r>
            <a:r>
              <a:rPr lang="ko-KR" altLang="en-US" dirty="0"/>
              <a:t> 등</a:t>
            </a:r>
          </a:p>
          <a:p>
            <a:pPr lvl="1" algn="just">
              <a:buNone/>
              <a:defRPr lang="ko-KR" altLang="en-US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2434" y="207755"/>
            <a:ext cx="7897802" cy="736969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1. (</a:t>
            </a:r>
            <a:r>
              <a:rPr lang="ko-KR" altLang="en-US"/>
              <a:t>방송</a:t>
            </a:r>
            <a:r>
              <a:rPr lang="en-US" altLang="ko-KR"/>
              <a:t>)</a:t>
            </a:r>
            <a:r>
              <a:rPr lang="ko-KR" altLang="en-US"/>
              <a:t>채널 거래 및 규제의 개관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 lang="ko-KR" altLang="en-US"/>
            </a:pPr>
            <a:fld id="{22D81346-B6B2-49B5-B221-63BC424B49DB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2230</Words>
  <Application>Microsoft Office PowerPoint</Application>
  <PresentationFormat>화면 슬라이드 쇼(4:3)</PresentationFormat>
  <Paragraphs>225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굴림</vt:lpstr>
      <vt:lpstr>나눔바른고딕</vt:lpstr>
      <vt:lpstr>맑은 고딕</vt:lpstr>
      <vt:lpstr>Arial</vt:lpstr>
      <vt:lpstr>Wingdings</vt:lpstr>
      <vt:lpstr>Office 테마</vt:lpstr>
      <vt:lpstr>유료방송 채널거래와  사후규제</vt:lpstr>
      <vt:lpstr>목  차</vt:lpstr>
      <vt:lpstr>1. (방송)채널 거래 및 규제의 개관</vt:lpstr>
      <vt:lpstr>1. (방송)채널 거래 및 규제의 개관</vt:lpstr>
      <vt:lpstr>1. (방송)채널 거래 및 규제의 개관</vt:lpstr>
      <vt:lpstr>1. (방송)채널 거래 및 규제의 개관</vt:lpstr>
      <vt:lpstr>1. (방송)채널 거래 및 규제의 개관</vt:lpstr>
      <vt:lpstr>1. (방송)채널 거래 및 규제의 개관</vt:lpstr>
      <vt:lpstr>1. (방송)채널 거래 및 규제의 개관</vt:lpstr>
      <vt:lpstr>2. (방송)채널 거래에 대한  사후규제의 유형화</vt:lpstr>
      <vt:lpstr>2. 사후규제의 유형화(분류기준)</vt:lpstr>
      <vt:lpstr>2. 사후규제의 유형화(적용 법제 &amp; 거래주체)</vt:lpstr>
      <vt:lpstr>2. 사후규제의 유형화(규제내용)</vt:lpstr>
      <vt:lpstr>2. 사후규제의 유형화(규제내용)</vt:lpstr>
      <vt:lpstr>3. (방송)채널 거래 사후규제 사례</vt:lpstr>
      <vt:lpstr>3. 사후규제 사례(구조적 분석)</vt:lpstr>
      <vt:lpstr>3. 사후규제 사례(구체적 분석) </vt:lpstr>
      <vt:lpstr>3. 사후규제 사례(구체적 분석) </vt:lpstr>
      <vt:lpstr>3. 사후규제 사례(구체적 분석) </vt:lpstr>
      <vt:lpstr>3. 사후규제 사례(구체적 분석) </vt:lpstr>
      <vt:lpstr>3. 사후규제 사례(구체적 분석) </vt:lpstr>
      <vt:lpstr>3. 사후규제 사례(구체적 분석) </vt:lpstr>
      <vt:lpstr>3. 사후규제 사례(구체적 분석) </vt:lpstr>
      <vt:lpstr>3. 사후규제 사례(구체적 분석) </vt:lpstr>
      <vt:lpstr>3. 사후규제 사례(구체적 분석) </vt:lpstr>
      <vt:lpstr>4. (방송)채널 거래에 대한 발상의 전환(?)</vt:lpstr>
      <vt:lpstr>4. 발상의 전환(?)</vt:lpstr>
      <vt:lpstr>4. 발상의 전환(?)</vt:lpstr>
      <vt:lpstr>4. 발상의 전환(?)</vt:lpstr>
      <vt:lpstr>감사합니다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[애니형]글로벌 네트워크 아이콘(자동완성형포함)</dc:title>
  <dc:creator>피피티월드(http://www.pptworld.co.kr)</dc:creator>
  <dc:description>본 저작물의 저작권은 피피티월드에 있습니다.
- (주)지커뮤니케이션</dc:description>
  <cp:lastModifiedBy>KISDI</cp:lastModifiedBy>
  <cp:revision>1316</cp:revision>
  <dcterms:created xsi:type="dcterms:W3CDTF">2013-02-15T08:00:52Z</dcterms:created>
  <dcterms:modified xsi:type="dcterms:W3CDTF">2016-12-21T01:34:40Z</dcterms:modified>
  <cp:version>0906.0100.01</cp:version>
</cp:coreProperties>
</file>